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0"/>
  </p:notesMasterIdLst>
  <p:handoutMasterIdLst>
    <p:handoutMasterId r:id="rId71"/>
  </p:handoutMasterIdLst>
  <p:sldIdLst>
    <p:sldId id="256" r:id="rId3"/>
    <p:sldId id="395" r:id="rId4"/>
    <p:sldId id="392" r:id="rId5"/>
    <p:sldId id="393" r:id="rId6"/>
    <p:sldId id="348" r:id="rId7"/>
    <p:sldId id="338" r:id="rId8"/>
    <p:sldId id="297" r:id="rId9"/>
    <p:sldId id="278" r:id="rId10"/>
    <p:sldId id="299" r:id="rId11"/>
    <p:sldId id="339" r:id="rId12"/>
    <p:sldId id="277" r:id="rId13"/>
    <p:sldId id="257" r:id="rId14"/>
    <p:sldId id="296" r:id="rId15"/>
    <p:sldId id="317" r:id="rId16"/>
    <p:sldId id="309" r:id="rId17"/>
    <p:sldId id="341" r:id="rId18"/>
    <p:sldId id="349" r:id="rId19"/>
    <p:sldId id="350" r:id="rId20"/>
    <p:sldId id="351" r:id="rId21"/>
    <p:sldId id="344" r:id="rId22"/>
    <p:sldId id="343" r:id="rId23"/>
    <p:sldId id="279" r:id="rId24"/>
    <p:sldId id="357" r:id="rId25"/>
    <p:sldId id="358" r:id="rId26"/>
    <p:sldId id="374" r:id="rId27"/>
    <p:sldId id="359" r:id="rId28"/>
    <p:sldId id="375" r:id="rId29"/>
    <p:sldId id="361" r:id="rId30"/>
    <p:sldId id="362" r:id="rId31"/>
    <p:sldId id="363" r:id="rId32"/>
    <p:sldId id="364" r:id="rId33"/>
    <p:sldId id="379" r:id="rId34"/>
    <p:sldId id="380" r:id="rId35"/>
    <p:sldId id="381" r:id="rId36"/>
    <p:sldId id="365" r:id="rId37"/>
    <p:sldId id="366" r:id="rId38"/>
    <p:sldId id="376" r:id="rId39"/>
    <p:sldId id="377" r:id="rId40"/>
    <p:sldId id="378" r:id="rId41"/>
    <p:sldId id="367" r:id="rId42"/>
    <p:sldId id="397" r:id="rId43"/>
    <p:sldId id="368" r:id="rId44"/>
    <p:sldId id="369" r:id="rId45"/>
    <p:sldId id="382" r:id="rId46"/>
    <p:sldId id="370" r:id="rId47"/>
    <p:sldId id="371" r:id="rId48"/>
    <p:sldId id="372" r:id="rId49"/>
    <p:sldId id="373" r:id="rId50"/>
    <p:sldId id="385" r:id="rId51"/>
    <p:sldId id="386" r:id="rId52"/>
    <p:sldId id="387" r:id="rId53"/>
    <p:sldId id="388" r:id="rId54"/>
    <p:sldId id="389" r:id="rId55"/>
    <p:sldId id="340" r:id="rId56"/>
    <p:sldId id="261" r:id="rId57"/>
    <p:sldId id="337" r:id="rId58"/>
    <p:sldId id="333" r:id="rId59"/>
    <p:sldId id="298" r:id="rId61"/>
    <p:sldId id="345" r:id="rId62"/>
    <p:sldId id="346" r:id="rId63"/>
    <p:sldId id="356" r:id="rId64"/>
    <p:sldId id="396" r:id="rId65"/>
    <p:sldId id="352" r:id="rId66"/>
    <p:sldId id="353" r:id="rId67"/>
    <p:sldId id="354" r:id="rId68"/>
    <p:sldId id="355" r:id="rId69"/>
    <p:sldId id="291" r:id="rId7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659D"/>
    <a:srgbClr val="EAF3C8"/>
    <a:srgbClr val="F4F3F9"/>
    <a:srgbClr val="FFFCBE"/>
    <a:srgbClr val="FBE1C6"/>
    <a:srgbClr val="F9C7C9"/>
    <a:srgbClr val="F7E8F3"/>
    <a:srgbClr val="75BD43"/>
    <a:srgbClr val="206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4" autoAdjust="0"/>
    <p:restoredTop sz="94660"/>
  </p:normalViewPr>
  <p:slideViewPr>
    <p:cSldViewPr>
      <p:cViewPr varScale="1">
        <p:scale>
          <a:sx n="104" d="100"/>
          <a:sy n="104" d="100"/>
        </p:scale>
        <p:origin x="-1164" y="-96"/>
      </p:cViewPr>
      <p:guideLst>
        <p:guide orient="horz" pos="2095"/>
        <p:guide pos="28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228" y="-84"/>
      </p:cViewPr>
      <p:guideLst>
        <p:guide orient="horz" pos="2794"/>
        <p:guide pos="2128"/>
      </p:guideLst>
    </p:cSldViewPr>
  </p:notesViewPr>
  <p:gridSpacing cx="72004" cy="72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4" Type="http://schemas.openxmlformats.org/officeDocument/2006/relationships/tableStyles" Target="tableStyles.xml"/><Relationship Id="rId73" Type="http://schemas.openxmlformats.org/officeDocument/2006/relationships/viewProps" Target="viewProps.xml"/><Relationship Id="rId72" Type="http://schemas.openxmlformats.org/officeDocument/2006/relationships/presProps" Target="presProps.xml"/><Relationship Id="rId71" Type="http://schemas.openxmlformats.org/officeDocument/2006/relationships/handoutMaster" Target="handoutMasters/handoutMaster1.xml"/><Relationship Id="rId70" Type="http://schemas.openxmlformats.org/officeDocument/2006/relationships/slide" Target="slides/slide67.xml"/><Relationship Id="rId7" Type="http://schemas.openxmlformats.org/officeDocument/2006/relationships/slide" Target="slides/slide5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49A3B-588F-4B26-AB65-C7047998F2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68C39-C6F0-4441-B1AC-DA98276A557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6A58D-7AFE-4DA8-8B7B-7DFBB242AC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398E4-394E-4833-A3F1-C2CB9C98974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398E4-394E-4833-A3F1-C2CB9C9897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3793" y="4445"/>
            <a:ext cx="1666875" cy="514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A7A3100-DE3C-46DE-A901-464DE630C1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75A56D-B246-4D3E-BAE7-937263F86F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A7A3100-DE3C-46DE-A901-464DE630C1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75A56D-B246-4D3E-BAE7-937263F86F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54A4C0-DA30-46FE-AD69-8E3603E4DE57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A7A3100-DE3C-46DE-A901-464DE630C1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75A56D-B246-4D3E-BAE7-937263F86F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A7A3100-DE3C-46DE-A901-464DE630C1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75A56D-B246-4D3E-BAE7-937263F86F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A7A3100-DE3C-46DE-A901-464DE630C1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75A56D-B246-4D3E-BAE7-937263F86FD5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3793" y="4445"/>
            <a:ext cx="1666875" cy="514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A7A3100-DE3C-46DE-A901-464DE630C1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75A56D-B246-4D3E-BAE7-937263F86F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A7A3100-DE3C-46DE-A901-464DE630C1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75A56D-B246-4D3E-BAE7-937263F86F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A7A3100-DE3C-46DE-A901-464DE630C1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75A56D-B246-4D3E-BAE7-937263F86F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A7A3100-DE3C-46DE-A901-464DE630C1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75A56D-B246-4D3E-BAE7-937263F86F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A7A3100-DE3C-46DE-A901-464DE630C1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75A56D-B246-4D3E-BAE7-937263F86F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 rot="16200000">
            <a:off x="-2446920" y="2939242"/>
            <a:ext cx="6381207" cy="1224085"/>
            <a:chOff x="1292195" y="256585"/>
            <a:chExt cx="6937505" cy="122408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4" name="云形 33"/>
            <p:cNvSpPr/>
            <p:nvPr/>
          </p:nvSpPr>
          <p:spPr>
            <a:xfrm>
              <a:off x="4806920" y="256585"/>
              <a:ext cx="2232155" cy="1224085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云形 34"/>
            <p:cNvSpPr/>
            <p:nvPr/>
          </p:nvSpPr>
          <p:spPr>
            <a:xfrm>
              <a:off x="1292195" y="256585"/>
              <a:ext cx="2232155" cy="1224085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云形 35"/>
            <p:cNvSpPr/>
            <p:nvPr/>
          </p:nvSpPr>
          <p:spPr>
            <a:xfrm>
              <a:off x="2473295" y="256585"/>
              <a:ext cx="2232155" cy="1224085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云形 36"/>
            <p:cNvSpPr/>
            <p:nvPr/>
          </p:nvSpPr>
          <p:spPr>
            <a:xfrm>
              <a:off x="3663920" y="256585"/>
              <a:ext cx="2232155" cy="1224085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云形 37"/>
            <p:cNvSpPr/>
            <p:nvPr/>
          </p:nvSpPr>
          <p:spPr>
            <a:xfrm>
              <a:off x="5997545" y="256585"/>
              <a:ext cx="2232155" cy="1224085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 flipH="1">
            <a:off x="129442" y="256585"/>
            <a:ext cx="8920012" cy="1224085"/>
            <a:chOff x="101570" y="256585"/>
            <a:chExt cx="9309230" cy="122408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7" name="云形 26"/>
            <p:cNvSpPr/>
            <p:nvPr/>
          </p:nvSpPr>
          <p:spPr>
            <a:xfrm>
              <a:off x="101570" y="256585"/>
              <a:ext cx="2232155" cy="1224085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云形 27"/>
            <p:cNvSpPr/>
            <p:nvPr/>
          </p:nvSpPr>
          <p:spPr>
            <a:xfrm>
              <a:off x="1292195" y="256585"/>
              <a:ext cx="2232155" cy="1224085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云形 28"/>
            <p:cNvSpPr/>
            <p:nvPr/>
          </p:nvSpPr>
          <p:spPr>
            <a:xfrm>
              <a:off x="2473295" y="256585"/>
              <a:ext cx="2232155" cy="1224085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云形 29"/>
            <p:cNvSpPr/>
            <p:nvPr/>
          </p:nvSpPr>
          <p:spPr>
            <a:xfrm>
              <a:off x="3663920" y="256585"/>
              <a:ext cx="2232155" cy="1224085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云形 30"/>
            <p:cNvSpPr/>
            <p:nvPr/>
          </p:nvSpPr>
          <p:spPr>
            <a:xfrm>
              <a:off x="4806920" y="256585"/>
              <a:ext cx="2232155" cy="1224085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云形 31"/>
            <p:cNvSpPr/>
            <p:nvPr/>
          </p:nvSpPr>
          <p:spPr>
            <a:xfrm>
              <a:off x="5997545" y="256585"/>
              <a:ext cx="2232155" cy="1224085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云形 32"/>
            <p:cNvSpPr/>
            <p:nvPr/>
          </p:nvSpPr>
          <p:spPr>
            <a:xfrm>
              <a:off x="7178645" y="256585"/>
              <a:ext cx="2232155" cy="1224085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0800000">
            <a:off x="101570" y="5602280"/>
            <a:ext cx="8975755" cy="1224085"/>
            <a:chOff x="101570" y="256585"/>
            <a:chExt cx="9309230" cy="122408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0" name="云形 19"/>
            <p:cNvSpPr/>
            <p:nvPr/>
          </p:nvSpPr>
          <p:spPr>
            <a:xfrm>
              <a:off x="101570" y="256585"/>
              <a:ext cx="2232155" cy="1224085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云形 20"/>
            <p:cNvSpPr/>
            <p:nvPr/>
          </p:nvSpPr>
          <p:spPr>
            <a:xfrm>
              <a:off x="1292195" y="256585"/>
              <a:ext cx="2232155" cy="1224085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云形 21"/>
            <p:cNvSpPr/>
            <p:nvPr/>
          </p:nvSpPr>
          <p:spPr>
            <a:xfrm>
              <a:off x="2473295" y="256585"/>
              <a:ext cx="2232155" cy="1224085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云形 22"/>
            <p:cNvSpPr/>
            <p:nvPr/>
          </p:nvSpPr>
          <p:spPr>
            <a:xfrm>
              <a:off x="3663920" y="256585"/>
              <a:ext cx="2232155" cy="1224085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云形 23"/>
            <p:cNvSpPr/>
            <p:nvPr/>
          </p:nvSpPr>
          <p:spPr>
            <a:xfrm>
              <a:off x="4806920" y="256585"/>
              <a:ext cx="2232155" cy="1224085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云形 24"/>
            <p:cNvSpPr/>
            <p:nvPr/>
          </p:nvSpPr>
          <p:spPr>
            <a:xfrm>
              <a:off x="5997545" y="256585"/>
              <a:ext cx="2232155" cy="1224085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云形 25"/>
            <p:cNvSpPr/>
            <p:nvPr/>
          </p:nvSpPr>
          <p:spPr>
            <a:xfrm>
              <a:off x="7178645" y="256585"/>
              <a:ext cx="2232155" cy="1224085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5400000">
            <a:off x="5171749" y="2876225"/>
            <a:ext cx="6587068" cy="1224084"/>
            <a:chOff x="1292195" y="256585"/>
            <a:chExt cx="6806254" cy="122408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5" name="云形 14"/>
            <p:cNvSpPr/>
            <p:nvPr/>
          </p:nvSpPr>
          <p:spPr>
            <a:xfrm>
              <a:off x="1292195" y="256585"/>
              <a:ext cx="2232155" cy="1224085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云形 15"/>
            <p:cNvSpPr/>
            <p:nvPr/>
          </p:nvSpPr>
          <p:spPr>
            <a:xfrm>
              <a:off x="2473295" y="256585"/>
              <a:ext cx="2232155" cy="1224085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云形 16"/>
            <p:cNvSpPr/>
            <p:nvPr/>
          </p:nvSpPr>
          <p:spPr>
            <a:xfrm>
              <a:off x="3663920" y="256585"/>
              <a:ext cx="2232155" cy="1224085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云形 17"/>
            <p:cNvSpPr/>
            <p:nvPr/>
          </p:nvSpPr>
          <p:spPr>
            <a:xfrm>
              <a:off x="4806920" y="256585"/>
              <a:ext cx="2232155" cy="1224085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云形 18"/>
            <p:cNvSpPr/>
            <p:nvPr/>
          </p:nvSpPr>
          <p:spPr>
            <a:xfrm>
              <a:off x="5997546" y="256585"/>
              <a:ext cx="2100903" cy="1224085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圆角矩形 11"/>
          <p:cNvSpPr/>
          <p:nvPr userDrawn="1"/>
        </p:nvSpPr>
        <p:spPr>
          <a:xfrm>
            <a:off x="323705" y="476795"/>
            <a:ext cx="8568595" cy="6120425"/>
          </a:xfrm>
          <a:prstGeom prst="roundRect">
            <a:avLst>
              <a:gd name="adj" fmla="val 4226"/>
            </a:avLst>
          </a:prstGeom>
          <a:solidFill>
            <a:schemeClr val="bg1"/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圆角矩形 12"/>
          <p:cNvSpPr/>
          <p:nvPr userDrawn="1"/>
        </p:nvSpPr>
        <p:spPr>
          <a:xfrm>
            <a:off x="433954" y="582572"/>
            <a:ext cx="8348096" cy="5908870"/>
          </a:xfrm>
          <a:prstGeom prst="roundRect">
            <a:avLst>
              <a:gd name="adj" fmla="val 4226"/>
            </a:avLst>
          </a:prstGeom>
          <a:noFill/>
          <a:ln w="22225" cap="flat" cmpd="sng" algn="ctr">
            <a:solidFill>
              <a:srgbClr val="70AD47">
                <a:alpha val="7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9" name="圆角矩形 38"/>
          <p:cNvSpPr/>
          <p:nvPr userDrawn="1"/>
        </p:nvSpPr>
        <p:spPr>
          <a:xfrm>
            <a:off x="8349383" y="518964"/>
            <a:ext cx="465667" cy="1660463"/>
          </a:xfrm>
          <a:prstGeom prst="roundRect">
            <a:avLst>
              <a:gd name="adj" fmla="val 288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flipH="1">
            <a:off x="8172250" y="332785"/>
            <a:ext cx="902109" cy="1584110"/>
          </a:xfrm>
          <a:prstGeom prst="rect">
            <a:avLst/>
          </a:prstGeom>
        </p:spPr>
      </p:pic>
      <p:pic>
        <p:nvPicPr>
          <p:cNvPr id="5" name="图片 4" descr="logo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483793" y="4445"/>
            <a:ext cx="1666875" cy="514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6.png"/><Relationship Id="rId3" Type="http://schemas.microsoft.com/office/2007/relationships/media" Target="file:///C:\Documents%20and%20Settings\Administrator\&#26700;&#38754;\&#39532;&#34382;\&#29677;&#24471;&#29790;%20&#31461;&#24180;.mp3" TargetMode="External"/><Relationship Id="rId2" Type="http://schemas.openxmlformats.org/officeDocument/2006/relationships/audio" Target="file:///C:\Documents%20and%20Settings\Administrator\&#26700;&#38754;\&#39532;&#34382;\&#29677;&#24471;&#29790;%20&#31461;&#24180;.mp3" TargetMode="External"/><Relationship Id="rId1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0.png"/><Relationship Id="rId2" Type="http://schemas.microsoft.com/office/2007/relationships/media" Target="file:///H:\&#25910;&#38134;&#21592;2016-11-21-22-57-10.flv" TargetMode="External"/><Relationship Id="rId1" Type="http://schemas.openxmlformats.org/officeDocument/2006/relationships/video" Target="file:///H:\&#25910;&#38134;&#21592;2016-11-21-22-57-10.flv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&#24320;&#36710;&#38376;&#38750;&#23567;&#20107;%20%20&#33707;&#35753;&#31895;&#24515;&#37247;&#24808;&#21095;%20&#21271;&#20140;&#24744;&#26089;%20151017_&#26631;&#28165;_2.mp4" TargetMode="External"/><Relationship Id="rId1" Type="http://schemas.openxmlformats.org/officeDocument/2006/relationships/image" Target="../media/image6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7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image" Target="../media/image7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1" Type="http://schemas.openxmlformats.org/officeDocument/2006/relationships/image" Target="../media/image7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7.png"/></Relationships>
</file>

<file path=ppt/slides/_rels/slide5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image" Target="../media/image7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image" Target="../media/image8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4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5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1" Type="http://schemas.openxmlformats.org/officeDocument/2006/relationships/image" Target="../media/image87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74678" y="3654877"/>
            <a:ext cx="5194645" cy="320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" panose="02010609060101010101" pitchFamily="49" charset="-122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444617" y="2323285"/>
            <a:ext cx="8254766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第一单元 </a:t>
            </a:r>
            <a:r>
              <a:rPr lang="zh-C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我的好习惯</a:t>
            </a:r>
            <a:endParaRPr lang="zh-CN" sz="48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030095" y="3626485"/>
            <a:ext cx="5083810" cy="746668"/>
            <a:chOff x="1864355" y="3626485"/>
            <a:chExt cx="5083810" cy="746668"/>
          </a:xfrm>
        </p:grpSpPr>
        <p:sp>
          <p:nvSpPr>
            <p:cNvPr id="53" name="三十二角星 52"/>
            <p:cNvSpPr/>
            <p:nvPr/>
          </p:nvSpPr>
          <p:spPr>
            <a:xfrm>
              <a:off x="1865541" y="3648635"/>
              <a:ext cx="724518" cy="724518"/>
            </a:xfrm>
            <a:prstGeom prst="star32">
              <a:avLst>
                <a:gd name="adj" fmla="val 44503"/>
              </a:avLst>
            </a:prstGeom>
            <a:gradFill flip="none" rotWithShape="1">
              <a:gsLst>
                <a:gs pos="0">
                  <a:schemeClr val="accent6"/>
                </a:gs>
                <a:gs pos="100000">
                  <a:srgbClr val="75BD43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楷体" panose="02010609060101010101" pitchFamily="49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864355" y="3626485"/>
              <a:ext cx="5083810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en-US" altLang="zh-CN" sz="4000" b="1" dirty="0" smtClean="0">
                  <a:solidFill>
                    <a:schemeClr val="accent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zh-CN" sz="4000" b="1" dirty="0" smtClean="0">
                  <a:solidFill>
                    <a:schemeClr val="accent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不做</a:t>
              </a:r>
              <a:r>
                <a:rPr lang="en-US" altLang="zh-CN" sz="4000" b="1" dirty="0" smtClean="0">
                  <a:solidFill>
                    <a:schemeClr val="accent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en-US" sz="4000" b="1" dirty="0" smtClean="0">
                  <a:solidFill>
                    <a:schemeClr val="accent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小马虎</a:t>
              </a:r>
              <a:r>
                <a:rPr lang="en-US" altLang="zh-CN" sz="4000" b="1" dirty="0" smtClean="0">
                  <a:solidFill>
                    <a:schemeClr val="accent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endParaRPr lang="en-US" altLang="zh-CN" sz="4000" b="1" dirty="0" smtClean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5" name="图片 4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3793" y="4445"/>
            <a:ext cx="1666875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云形 5"/>
          <p:cNvSpPr/>
          <p:nvPr/>
        </p:nvSpPr>
        <p:spPr>
          <a:xfrm>
            <a:off x="1763805" y="2212180"/>
            <a:ext cx="5251109" cy="2505647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40510" y="3080284"/>
            <a:ext cx="52629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学习中的“小马虎”</a:t>
            </a:r>
            <a:endParaRPr lang="zh-CN" altLang="en-US" sz="4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7840" y="1628875"/>
            <a:ext cx="6504445" cy="4632969"/>
          </a:xfrm>
          <a:prstGeom prst="rect">
            <a:avLst/>
          </a:prstGeom>
        </p:spPr>
      </p:pic>
      <p:sp>
        <p:nvSpPr>
          <p:cNvPr id="4" name="云形标注 7"/>
          <p:cNvSpPr/>
          <p:nvPr/>
        </p:nvSpPr>
        <p:spPr>
          <a:xfrm>
            <a:off x="755735" y="692810"/>
            <a:ext cx="3793490" cy="2035175"/>
          </a:xfrm>
          <a:prstGeom prst="wedgeEllipseCallout">
            <a:avLst>
              <a:gd name="adj1" fmla="val 36668"/>
              <a:gd name="adj2" fmla="val 33770"/>
            </a:avLst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algn="l" defTabSz="685800">
              <a:lnSpc>
                <a:spcPct val="100000"/>
              </a:lnSpc>
              <a:defRPr/>
            </a:pP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小华为什么会漏做了一道题呢？</a:t>
            </a:r>
            <a:endParaRPr lang="zh-CN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云形标注 7"/>
          <p:cNvSpPr/>
          <p:nvPr/>
        </p:nvSpPr>
        <p:spPr>
          <a:xfrm>
            <a:off x="395710" y="2996970"/>
            <a:ext cx="3096215" cy="1975510"/>
          </a:xfrm>
          <a:prstGeom prst="wedgeEllipseCallout">
            <a:avLst>
              <a:gd name="adj1" fmla="val -39127"/>
              <a:gd name="adj2" fmla="val 31017"/>
            </a:avLst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algn="l" defTabSz="685800">
              <a:lnSpc>
                <a:spcPct val="100000"/>
              </a:lnSpc>
              <a:defRPr/>
            </a:pP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做作业时要从第一题开始，一题一题往下做，不能凭兴致所至。</a:t>
            </a:r>
            <a:endParaRPr lang="zh-CN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0108" y="4365065"/>
            <a:ext cx="1289165" cy="19833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953"/>
            <a:ext cx="3312230" cy="23219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362" y="1060171"/>
            <a:ext cx="3110835" cy="2215777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97867" y="4241551"/>
            <a:ext cx="3717774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zh-CN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同学们，在生活中你是否也有过类似的情况？如果有，请找一找原因。</a:t>
            </a:r>
            <a:endParaRPr lang="zh-CN" altLang="zh-CN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130" y="1052835"/>
            <a:ext cx="2225453" cy="2225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云形标注 12"/>
          <p:cNvSpPr/>
          <p:nvPr/>
        </p:nvSpPr>
        <p:spPr>
          <a:xfrm>
            <a:off x="2123830" y="3717020"/>
            <a:ext cx="4382241" cy="2011291"/>
          </a:xfrm>
          <a:prstGeom prst="cloudCallout">
            <a:avLst>
              <a:gd name="adj1" fmla="val 57547"/>
              <a:gd name="adj2" fmla="val 29261"/>
            </a:avLst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497867" y="4028796"/>
            <a:ext cx="3717774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同学们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，在生活中你是否也有过类似的情况？如果有，请找一找原因。</a:t>
            </a:r>
            <a:endParaRPr lang="zh-CN" altLang="zh-CN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/>
          <p:cNvSpPr txBox="1"/>
          <p:nvPr/>
        </p:nvSpPr>
        <p:spPr>
          <a:xfrm>
            <a:off x="755577" y="836712"/>
            <a:ext cx="7776864" cy="583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None/>
            </a:pPr>
            <a:r>
              <a:rPr lang="zh-CN" sz="3200" kern="0" dirty="0">
                <a:solidFill>
                  <a:prstClr val="black"/>
                </a:solidFill>
                <a:ea typeface="楷体" panose="02010609060101010101" pitchFamily="49" charset="-122"/>
              </a:rPr>
              <a:t>阅读小故事《</a:t>
            </a:r>
            <a:r>
              <a:rPr lang="zh-CN" sz="3200" kern="0" dirty="0">
                <a:solidFill>
                  <a:prstClr val="black"/>
                </a:solidFill>
                <a:ea typeface="楷体" panose="02010609060101010101" pitchFamily="49" charset="-122"/>
                <a:sym typeface="+mn-ea"/>
              </a:rPr>
              <a:t>小马虎添麻烦</a:t>
            </a:r>
            <a:r>
              <a:rPr lang="zh-CN" sz="3200" kern="0" dirty="0">
                <a:solidFill>
                  <a:prstClr val="black"/>
                </a:solidFill>
                <a:ea typeface="楷体" panose="02010609060101010101" pitchFamily="49" charset="-122"/>
              </a:rPr>
              <a:t>》</a:t>
            </a:r>
            <a:endParaRPr lang="zh-CN" sz="3200" kern="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71750" y="1473299"/>
            <a:ext cx="719143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想一想，说一说：小明的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作业本忘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在家里了，他给爸爸、学校的保安叔叔还有老师带来了哪些麻烦？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5172" y="2550012"/>
            <a:ext cx="2211033" cy="25230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316" y="4437069"/>
            <a:ext cx="2218106" cy="19423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728" y="2644187"/>
            <a:ext cx="2038275" cy="24288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630" y="4238697"/>
            <a:ext cx="2135111" cy="2339048"/>
          </a:xfrm>
          <a:prstGeom prst="rect">
            <a:avLst/>
          </a:prstGeom>
        </p:spPr>
      </p:pic>
      <p:sp>
        <p:nvSpPr>
          <p:cNvPr id="11" name="圆角矩形标注 10"/>
          <p:cNvSpPr/>
          <p:nvPr/>
        </p:nvSpPr>
        <p:spPr>
          <a:xfrm>
            <a:off x="539720" y="2800568"/>
            <a:ext cx="1368095" cy="613930"/>
          </a:xfrm>
          <a:prstGeom prst="wedgeRoundRectCallout">
            <a:avLst>
              <a:gd name="adj1" fmla="val 24932"/>
              <a:gd name="adj2" fmla="val 11369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麻烦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了！作 业本落家里了！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3000562" y="3588477"/>
            <a:ext cx="1396809" cy="540313"/>
          </a:xfrm>
          <a:prstGeom prst="wedgeRoundRectCallout">
            <a:avLst>
              <a:gd name="adj1" fmla="val -31462"/>
              <a:gd name="adj2" fmla="val 8887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这个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小马虎， 真是添麻烦！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6012100" y="2782526"/>
            <a:ext cx="1396809" cy="540313"/>
          </a:xfrm>
          <a:prstGeom prst="wedgeRoundRectCallout">
            <a:avLst>
              <a:gd name="adj1" fmla="val -49874"/>
              <a:gd name="adj2" fmla="val 8182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麻烦您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6948165" y="4238697"/>
            <a:ext cx="820769" cy="540313"/>
          </a:xfrm>
          <a:prstGeom prst="wedgeRoundRectCallout">
            <a:avLst>
              <a:gd name="adj1" fmla="val 1188"/>
              <a:gd name="adj2" fmla="val 8182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115760" y="4779010"/>
            <a:ext cx="360025" cy="37811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2264303" y="5877170"/>
            <a:ext cx="360025" cy="37811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5065610" y="4766033"/>
            <a:ext cx="360025" cy="37811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6588140" y="5952204"/>
            <a:ext cx="360025" cy="37811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588010" y="812800"/>
            <a:ext cx="1737995" cy="38798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zh-CN" altLang="en-US" sz="3600" b="1" kern="10" spc="-360" dirty="0">
                <a:ln w="12700">
                  <a:solidFill>
                    <a:schemeClr val="bg1"/>
                  </a:solidFill>
                  <a:round/>
                </a:ln>
                <a:solidFill>
                  <a:srgbClr val="5C945D"/>
                </a:solidFill>
                <a:effectLst>
                  <a:outerShdw dist="38100" dir="18900000" algn="ctr" rotWithShape="0">
                    <a:srgbClr val="DBE9DB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想一想说一说</a:t>
            </a:r>
            <a:endParaRPr lang="zh-CN" altLang="en-US" sz="3600" b="1" kern="10" spc="-360" dirty="0" smtClean="0">
              <a:ln w="12700">
                <a:solidFill>
                  <a:schemeClr val="bg1"/>
                </a:solidFill>
                <a:round/>
              </a:ln>
              <a:solidFill>
                <a:srgbClr val="5C945D"/>
              </a:solidFill>
              <a:effectLst>
                <a:outerShdw dist="38100" dir="18900000" algn="ctr" rotWithShape="0">
                  <a:srgbClr val="DBE9DB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3980" y="2564940"/>
            <a:ext cx="4219287" cy="3894200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6680661" y="3117287"/>
            <a:ext cx="1203569" cy="540313"/>
          </a:xfrm>
          <a:prstGeom prst="wedgeRoundRectCallout">
            <a:avLst>
              <a:gd name="adj1" fmla="val 3315"/>
              <a:gd name="adj2" fmla="val 12060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嗯，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妈妈，我记住了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云形标注 7"/>
          <p:cNvSpPr/>
          <p:nvPr/>
        </p:nvSpPr>
        <p:spPr>
          <a:xfrm>
            <a:off x="755735" y="1200785"/>
            <a:ext cx="3793490" cy="2456815"/>
          </a:xfrm>
          <a:prstGeom prst="wedgeEllipseCallout">
            <a:avLst>
              <a:gd name="adj1" fmla="val 56863"/>
              <a:gd name="adj2" fmla="val 36703"/>
            </a:avLst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defTabSz="685800">
              <a:defRPr/>
            </a:pP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宁宁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，你</a:t>
            </a:r>
            <a:r>
              <a:rPr 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写成“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”了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，以后可不能这么马虎了，好吗？</a:t>
            </a:r>
            <a:endParaRPr lang="zh-CN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05754" y="4570479"/>
            <a:ext cx="988445" cy="1864432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652760" y="1031651"/>
            <a:ext cx="1440100" cy="504035"/>
          </a:xfrm>
          <a:prstGeom prst="wedgeRoundRectCallout">
            <a:avLst>
              <a:gd name="adj1" fmla="val -1652"/>
              <a:gd name="adj2" fmla="val 10974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35" y="836820"/>
            <a:ext cx="7753233" cy="29506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83730" y="1052835"/>
            <a:ext cx="137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还有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一样家庭作业是什么呢？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云形标注 11"/>
          <p:cNvSpPr/>
          <p:nvPr/>
        </p:nvSpPr>
        <p:spPr>
          <a:xfrm>
            <a:off x="1475784" y="3501005"/>
            <a:ext cx="5253930" cy="2411365"/>
          </a:xfrm>
          <a:prstGeom prst="cloudCallout">
            <a:avLst>
              <a:gd name="adj1" fmla="val 57547"/>
              <a:gd name="adj2" fmla="val 29261"/>
            </a:avLst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051824" y="3933035"/>
            <a:ext cx="4457291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在学习和生活中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你还遇到过哪些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小马虎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？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这样的马虎会给我们的学习和生活带来怎样的后果？</a:t>
            </a:r>
            <a:endParaRPr lang="zh-CN" altLang="zh-CN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793" y="4445"/>
            <a:ext cx="1666875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云形标注 7"/>
          <p:cNvSpPr>
            <a:spLocks noGrp="1"/>
          </p:cNvSpPr>
          <p:nvPr>
            <p:ph idx="1"/>
          </p:nvPr>
        </p:nvSpPr>
        <p:spPr>
          <a:xfrm>
            <a:off x="611725" y="3645015"/>
            <a:ext cx="6120425" cy="2767228"/>
          </a:xfrm>
          <a:prstGeom prst="wedgeEllipseCallout">
            <a:avLst>
              <a:gd name="adj1" fmla="val -39127"/>
              <a:gd name="adj2" fmla="val 31017"/>
            </a:avLst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algn="l" defTabSz="685800">
              <a:lnSpc>
                <a:spcPct val="100000"/>
              </a:lnSpc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我经常丢三落四的，不是忘了带学习用具品，就是找不到我自己放的东西。为此，我经常挨批评。以后再也不马虎了。</a:t>
            </a:r>
            <a:endParaRPr lang="zh-CN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云形标注 7"/>
          <p:cNvSpPr/>
          <p:nvPr/>
        </p:nvSpPr>
        <p:spPr>
          <a:xfrm>
            <a:off x="971749" y="692810"/>
            <a:ext cx="7272506" cy="2592179"/>
          </a:xfrm>
          <a:prstGeom prst="wedgeEllipseCallout">
            <a:avLst>
              <a:gd name="adj1" fmla="val -39127"/>
              <a:gd name="adj2" fmla="val 31017"/>
            </a:avLst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algn="l" defTabSz="685800">
              <a:lnSpc>
                <a:spcPct val="100000"/>
              </a:lnSpc>
              <a:defRPr/>
            </a:pP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每次做作业的时候我都会有错误，当老师或者爸爸指出来后，我重新做大都也能作对。可第一遍总是错，不是题目看错了，就是计算出错了，这就是马虎造成的。</a:t>
            </a:r>
            <a:endParaRPr lang="zh-CN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096009ad2badeecdc80fd978f5edf0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e4fae7dd6b7ac787f9f233046127e96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478ed353c211ba0708553e28011586e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700" y="188775"/>
            <a:ext cx="7886700" cy="1325563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读一读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730" y="1052835"/>
            <a:ext cx="7831620" cy="5124128"/>
          </a:xfrm>
        </p:spPr>
        <p:txBody>
          <a:bodyPr/>
          <a:lstStyle/>
          <a:p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39938" name="Picture 2" descr="C:\Users\1\AppData\Roaming\Tencent\Users\1012331686\QQ\WinTemp\RichOle\6C8N})4`VVBRN[Y3JQFKQBX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1725" y="2060905"/>
            <a:ext cx="3429000" cy="590550"/>
          </a:xfrm>
          <a:prstGeom prst="rect">
            <a:avLst/>
          </a:prstGeom>
          <a:noFill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0" y="1988900"/>
            <a:ext cx="2304160" cy="163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C:\Users\1\AppData\Roaming\Tencent\Users\1012331686\QQ\WinTemp\RichOle\{WNN`K14@$RI0YP]5LCGUU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75" y="3573010"/>
            <a:ext cx="3409950" cy="742950"/>
          </a:xfrm>
          <a:prstGeom prst="rect">
            <a:avLst/>
          </a:prstGeom>
          <a:noFill/>
        </p:spPr>
      </p:pic>
      <p:pic>
        <p:nvPicPr>
          <p:cNvPr id="39941" name="Picture 5" descr="C:\Users\1\AppData\Roaming\Tencent\Users\1012331686\QQ\WinTemp\RichOle\TN{6@3795S@RYLAEX5@T5T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735" y="2708950"/>
            <a:ext cx="2952205" cy="1606000"/>
          </a:xfrm>
          <a:prstGeom prst="rect">
            <a:avLst/>
          </a:prstGeom>
          <a:noFill/>
        </p:spPr>
      </p:pic>
      <p:pic>
        <p:nvPicPr>
          <p:cNvPr id="39942" name="Picture 6" descr="C:\Users\1\AppData\Roaming\Tencent\Users\1012331686\QQ\WinTemp\RichOle\GQGF}HAMJH)HOY$[[}S@HU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715" y="4437070"/>
            <a:ext cx="3486150" cy="657225"/>
          </a:xfrm>
          <a:prstGeom prst="rect">
            <a:avLst/>
          </a:prstGeom>
          <a:noFill/>
        </p:spPr>
      </p:pic>
      <p:pic>
        <p:nvPicPr>
          <p:cNvPr id="39943" name="Picture 7" descr="C:\Users\1\AppData\Roaming\Tencent\Users\1012331686\QQ\WinTemp\RichOle\X))RKPZ`9JTP9)$EY(4LX2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040" y="4293060"/>
            <a:ext cx="1728120" cy="1306891"/>
          </a:xfrm>
          <a:prstGeom prst="rect">
            <a:avLst/>
          </a:prstGeom>
          <a:noFill/>
        </p:spPr>
      </p:pic>
      <p:pic>
        <p:nvPicPr>
          <p:cNvPr id="39944" name="Picture 8" descr="C:\Users\1\AppData\Roaming\Tencent\Users\1012331686\QQ\WinTemp\RichOle\@[I3U5HRL]A1YWF~B`$62(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80" y="5733160"/>
            <a:ext cx="3238500" cy="571500"/>
          </a:xfrm>
          <a:prstGeom prst="rect">
            <a:avLst/>
          </a:prstGeom>
          <a:noFill/>
        </p:spPr>
      </p:pic>
      <p:pic>
        <p:nvPicPr>
          <p:cNvPr id="39945" name="Picture 9" descr="C:\Users\1\AppData\Roaming\Tencent\Users\1012331686\QQ\WinTemp\RichOle\TA5$F8`5D(CY%NZ$JLN]5]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735" y="5157120"/>
            <a:ext cx="2736190" cy="1336412"/>
          </a:xfrm>
          <a:prstGeom prst="rect">
            <a:avLst/>
          </a:prstGeom>
          <a:noFill/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45" y="260780"/>
            <a:ext cx="14859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1" descr="C:\Users\1\AppData\Roaming\Tencent\Users\1012331686\QQ\WinTemp\RichOle\$9RDG{HSIFBS2XHUQW$SLE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03780" y="908825"/>
            <a:ext cx="5670235" cy="1110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16238" y="2349500"/>
            <a:ext cx="3024187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5940425" y="1196975"/>
            <a:ext cx="2376488" cy="1079500"/>
          </a:xfrm>
          <a:prstGeom prst="wedgeEllipseCallout">
            <a:avLst>
              <a:gd name="adj1" fmla="val -68639"/>
              <a:gd name="adj2" fmla="val 44704"/>
            </a:avLst>
          </a:prstGeom>
          <a:noFill/>
          <a:ln w="38100">
            <a:solidFill>
              <a:srgbClr val="99CC00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2400">
                <a:ea typeface="楷体_GB2312" pitchFamily="49" charset="-122"/>
              </a:rPr>
              <a:t>计算粗心</a:t>
            </a:r>
            <a:endParaRPr lang="zh-CN" altLang="en-US" sz="2400">
              <a:ea typeface="楷体_GB2312" pitchFamily="49" charset="-122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6300788" y="2420938"/>
            <a:ext cx="2376487" cy="1079500"/>
          </a:xfrm>
          <a:prstGeom prst="wedgeEllipseCallout">
            <a:avLst>
              <a:gd name="adj1" fmla="val -71843"/>
              <a:gd name="adj2" fmla="val 10588"/>
            </a:avLst>
          </a:prstGeom>
          <a:noFill/>
          <a:ln w="38100">
            <a:solidFill>
              <a:srgbClr val="99CC00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2400">
                <a:ea typeface="楷体_GB2312" pitchFamily="49" charset="-122"/>
              </a:rPr>
              <a:t>写错别字</a:t>
            </a:r>
            <a:endParaRPr lang="zh-CN" altLang="en-US" sz="2400">
              <a:ea typeface="楷体_GB2312" pitchFamily="49" charset="-122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6227763" y="3644900"/>
            <a:ext cx="2376487" cy="1079500"/>
          </a:xfrm>
          <a:prstGeom prst="wedgeEllipseCallout">
            <a:avLst>
              <a:gd name="adj1" fmla="val -61356"/>
              <a:gd name="adj2" fmla="val -28088"/>
            </a:avLst>
          </a:prstGeom>
          <a:noFill/>
          <a:ln w="38100">
            <a:solidFill>
              <a:srgbClr val="99CC00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2400">
                <a:ea typeface="楷体_GB2312" pitchFamily="49" charset="-122"/>
              </a:rPr>
              <a:t>漏写作业</a:t>
            </a:r>
            <a:endParaRPr lang="zh-CN" altLang="en-US" sz="2400">
              <a:ea typeface="楷体_GB2312" pitchFamily="49" charset="-122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6083300" y="5157788"/>
            <a:ext cx="2376488" cy="1079500"/>
          </a:xfrm>
          <a:prstGeom prst="wedgeEllipseCallout">
            <a:avLst>
              <a:gd name="adj1" fmla="val -39514"/>
              <a:gd name="adj2" fmla="val -57352"/>
            </a:avLst>
          </a:prstGeom>
          <a:noFill/>
          <a:ln w="38100">
            <a:solidFill>
              <a:srgbClr val="99CC00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2400">
                <a:ea typeface="楷体_GB2312" pitchFamily="49" charset="-122"/>
              </a:rPr>
              <a:t>看错题目</a:t>
            </a:r>
            <a:endParaRPr lang="zh-CN" altLang="en-US" sz="2400">
              <a:ea typeface="楷体_GB2312" pitchFamily="49" charset="-122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3348038" y="5300663"/>
            <a:ext cx="2376487" cy="1079500"/>
          </a:xfrm>
          <a:prstGeom prst="wedgeEllipseCallout">
            <a:avLst>
              <a:gd name="adj1" fmla="val -12523"/>
              <a:gd name="adj2" fmla="val -69852"/>
            </a:avLst>
          </a:prstGeom>
          <a:noFill/>
          <a:ln w="38100">
            <a:solidFill>
              <a:srgbClr val="99CC00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2400">
                <a:ea typeface="楷体_GB2312" pitchFamily="49" charset="-122"/>
              </a:rPr>
              <a:t>衣服忘在操场</a:t>
            </a:r>
            <a:endParaRPr lang="zh-CN" altLang="en-US" sz="2400">
              <a:ea typeface="楷体_GB2312" pitchFamily="49" charset="-122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755650" y="4724400"/>
            <a:ext cx="2376488" cy="1079500"/>
          </a:xfrm>
          <a:prstGeom prst="wedgeEllipseCallout">
            <a:avLst>
              <a:gd name="adj1" fmla="val 48597"/>
              <a:gd name="adj2" fmla="val -40296"/>
            </a:avLst>
          </a:prstGeom>
          <a:noFill/>
          <a:ln w="38100">
            <a:solidFill>
              <a:srgbClr val="99CC00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2400">
                <a:ea typeface="楷体_GB2312" pitchFamily="49" charset="-122"/>
              </a:rPr>
              <a:t>试卷忘写姓名</a:t>
            </a:r>
            <a:endParaRPr lang="zh-CN" altLang="en-US" sz="2400">
              <a:ea typeface="楷体_GB2312" pitchFamily="49" charset="-122"/>
            </a:endParaRP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539750" y="3068638"/>
            <a:ext cx="2376488" cy="1079500"/>
          </a:xfrm>
          <a:prstGeom prst="wedgeEllipseCallout">
            <a:avLst>
              <a:gd name="adj1" fmla="val 39981"/>
              <a:gd name="adj2" fmla="val 59264"/>
            </a:avLst>
          </a:prstGeom>
          <a:noFill/>
          <a:ln w="38100">
            <a:solidFill>
              <a:srgbClr val="99CC00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2400">
                <a:ea typeface="楷体_GB2312" pitchFamily="49" charset="-122"/>
              </a:rPr>
              <a:t>错拿同学本子</a:t>
            </a:r>
            <a:endParaRPr lang="zh-CN" altLang="en-US" sz="2400">
              <a:ea typeface="楷体_GB2312" pitchFamily="49" charset="-122"/>
            </a:endParaRP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827088" y="1628775"/>
            <a:ext cx="2376487" cy="1079500"/>
          </a:xfrm>
          <a:prstGeom prst="wedgeEllipseCallout">
            <a:avLst>
              <a:gd name="adj1" fmla="val 32630"/>
              <a:gd name="adj2" fmla="val 59412"/>
            </a:avLst>
          </a:prstGeom>
          <a:noFill/>
          <a:ln w="38100">
            <a:solidFill>
              <a:srgbClr val="99CC00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2400">
                <a:ea typeface="楷体_GB2312" pitchFamily="49" charset="-122"/>
              </a:rPr>
              <a:t>忘穿校服</a:t>
            </a:r>
            <a:endParaRPr lang="zh-CN" altLang="en-US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2195513" y="333375"/>
            <a:ext cx="2376487" cy="1079500"/>
          </a:xfrm>
          <a:prstGeom prst="wedgeEllipseCallout">
            <a:avLst>
              <a:gd name="adj1" fmla="val 9384"/>
              <a:gd name="adj2" fmla="val 66176"/>
            </a:avLst>
          </a:prstGeom>
          <a:noFill/>
          <a:ln w="38100">
            <a:solidFill>
              <a:srgbClr val="99CC00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2400">
                <a:ea typeface="楷体_GB2312" pitchFamily="49" charset="-122"/>
              </a:rPr>
              <a:t>忘带文具</a:t>
            </a:r>
            <a:endParaRPr lang="zh-CN" altLang="en-US" sz="2400">
              <a:ea typeface="楷体_GB2312" pitchFamily="49" charset="-122"/>
            </a:endParaRP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4962525" y="188913"/>
            <a:ext cx="1914525" cy="863600"/>
          </a:xfrm>
          <a:prstGeom prst="wedgeEllipseCallout">
            <a:avLst>
              <a:gd name="adj1" fmla="val -55889"/>
              <a:gd name="adj2" fmla="val 83273"/>
            </a:avLst>
          </a:prstGeom>
          <a:noFill/>
          <a:ln w="38100">
            <a:solidFill>
              <a:srgbClr val="99CC00"/>
            </a:solidFill>
            <a:miter lim="800000"/>
          </a:ln>
        </p:spPr>
        <p:txBody>
          <a:bodyPr/>
          <a:lstStyle/>
          <a:p>
            <a:pPr algn="ctr"/>
            <a:r>
              <a:rPr lang="zh-CN" altLang="zh-CN" sz="2400">
                <a:ea typeface="楷体_GB2312" pitchFamily="49" charset="-122"/>
              </a:rPr>
              <a:t>……</a:t>
            </a:r>
            <a:endParaRPr lang="zh-CN" altLang="zh-CN" sz="2400"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autoUpdateAnimBg="0"/>
      <p:bldP spid="10244" grpId="0" animBg="1" autoUpdateAnimBg="0"/>
      <p:bldP spid="10245" grpId="0" animBg="1" autoUpdateAnimBg="0"/>
      <p:bldP spid="10246" grpId="0" animBg="1" autoUpdateAnimBg="0"/>
      <p:bldP spid="10247" grpId="0" animBg="1" autoUpdateAnimBg="0"/>
      <p:bldP spid="10248" grpId="0" animBg="1" autoUpdateAnimBg="0"/>
      <p:bldP spid="10249" grpId="0" animBg="1" autoUpdateAnimBg="0"/>
      <p:bldP spid="10250" grpId="0" animBg="1" autoUpdateAnimBg="0"/>
      <p:bldP spid="10251" grpId="0" animBg="1" autoUpdateAnimBg="0"/>
      <p:bldP spid="10252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1025" name="Picture 1" descr="C:\Users\1\AppData\Roaming\Tencent\Users\1012331686\QQ\WinTemp\RichOle\2{@]%5@A`Y@ASE}$W3HZXV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55735" y="404790"/>
            <a:ext cx="3343275" cy="1047750"/>
          </a:xfrm>
          <a:prstGeom prst="rect">
            <a:avLst/>
          </a:prstGeom>
          <a:noFill/>
        </p:spPr>
      </p:pic>
      <p:pic>
        <p:nvPicPr>
          <p:cNvPr id="1027" name="Picture 3" descr="C:\Users\1\AppData\Roaming\Tencent\Users\1012331686\QQ\WinTemp\RichOle\WWB0)[FPF`HDBLBHR9{9_3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815" y="1772885"/>
            <a:ext cx="1924050" cy="609600"/>
          </a:xfrm>
          <a:prstGeom prst="rect">
            <a:avLst/>
          </a:prstGeom>
          <a:noFill/>
        </p:spPr>
      </p:pic>
      <p:pic>
        <p:nvPicPr>
          <p:cNvPr id="1028" name="Picture 4" descr="C:\Users\1\AppData\Roaming\Tencent\Users\1012331686\QQ\WinTemp\RichOle\I_W5CG}O@0Q1YDLVR]`IBF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785" y="2420930"/>
            <a:ext cx="6105525" cy="2552700"/>
          </a:xfrm>
          <a:prstGeom prst="rect">
            <a:avLst/>
          </a:prstGeom>
          <a:noFill/>
        </p:spPr>
      </p:pic>
      <p:pic>
        <p:nvPicPr>
          <p:cNvPr id="1029" name="Picture 5" descr="C:\Users\1\AppData\Roaming\Tencent\Users\1012331686\QQ\WinTemp\RichOle\EUYN@G]ML@~RY@SV@%W`[%Q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35" y="2204915"/>
            <a:ext cx="2771775" cy="552450"/>
          </a:xfrm>
          <a:prstGeom prst="rect">
            <a:avLst/>
          </a:prstGeom>
          <a:noFill/>
        </p:spPr>
      </p:pic>
      <p:pic>
        <p:nvPicPr>
          <p:cNvPr id="1030" name="Picture 6" descr="C:\Users\1\AppData\Roaming\Tencent\Users\1012331686\QQ\WinTemp\RichOle\JZ~VXXASVW@$$(@%BUT1WQ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785" y="4941105"/>
            <a:ext cx="6000750" cy="101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/>
          <p:cNvSpPr txBox="1"/>
          <p:nvPr/>
        </p:nvSpPr>
        <p:spPr>
          <a:xfrm>
            <a:off x="755577" y="764815"/>
            <a:ext cx="7776864" cy="583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None/>
            </a:pPr>
            <a:r>
              <a:rPr lang="zh-CN" sz="3200" kern="0" dirty="0">
                <a:solidFill>
                  <a:prstClr val="black"/>
                </a:solidFill>
                <a:ea typeface="楷体" panose="02010609060101010101" pitchFamily="49" charset="-122"/>
              </a:rPr>
              <a:t>阅读小故事《马虎危害大》</a:t>
            </a:r>
            <a:endParaRPr lang="zh-CN" sz="3200" kern="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34704" y="1437442"/>
            <a:ext cx="69773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想一想，说一说：是什么原因使火车翻车了？火车翻车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会带来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哪些危害？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3692" y="4307851"/>
            <a:ext cx="3174623" cy="19525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96" y="2485267"/>
            <a:ext cx="2488708" cy="16860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983" y="2134830"/>
            <a:ext cx="2925685" cy="19876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232" y="4449832"/>
            <a:ext cx="2390584" cy="199382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53733" y="3429000"/>
            <a:ext cx="1329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火车人人爱， 跑得非常快。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30565" y="3389088"/>
            <a:ext cx="1329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意外翻了身， 死伤许多人。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34704" y="5574992"/>
            <a:ext cx="1329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到底怎么啦？ 螺丝松掉啦！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32025" y="5574992"/>
            <a:ext cx="1329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看似小马虎， 酿成大事故。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58912" y="3506442"/>
            <a:ext cx="360025" cy="37811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6668899" y="3461643"/>
            <a:ext cx="360025" cy="37811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2341178" y="5647547"/>
            <a:ext cx="360025" cy="37811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19" name="椭圆 18"/>
          <p:cNvSpPr/>
          <p:nvPr/>
        </p:nvSpPr>
        <p:spPr>
          <a:xfrm>
            <a:off x="6084105" y="5643070"/>
            <a:ext cx="360025" cy="37811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清洁工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132138" y="6156325"/>
            <a:ext cx="4211637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ea typeface="楷体_GB2312" pitchFamily="49" charset="-122"/>
              </a:rPr>
              <a:t>清洁工人马虎了</a:t>
            </a:r>
            <a:endParaRPr lang="zh-CN" altLang="en-US" sz="4000" b="1">
              <a:ea typeface="楷体_GB2312" pitchFamily="49" charset="-122"/>
            </a:endParaRPr>
          </a:p>
        </p:txBody>
      </p:sp>
      <p:pic>
        <p:nvPicPr>
          <p:cNvPr id="41990" name="班得瑞 童年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6049963"/>
            <a:ext cx="881063" cy="8080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9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0"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街道垃圾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1" descr="0909211108e65db902563d30dc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2075" y="-1588"/>
            <a:ext cx="8961438" cy="679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文本框 41988"/>
          <p:cNvSpPr txBox="1">
            <a:spLocks noChangeArrowheads="1"/>
          </p:cNvSpPr>
          <p:nvPr/>
        </p:nvSpPr>
        <p:spPr bwMode="auto">
          <a:xfrm>
            <a:off x="92075" y="187325"/>
            <a:ext cx="3803650" cy="700088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FF0000"/>
                </a:solidFill>
                <a:ea typeface="楷体_GB2312" pitchFamily="49" charset="-122"/>
              </a:rPr>
              <a:t>清洁工人马虎了</a:t>
            </a:r>
            <a:endParaRPr lang="zh-CN" altLang="en-US" sz="4000">
              <a:solidFill>
                <a:srgbClr val="FF0000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收银员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700338" y="6156325"/>
            <a:ext cx="3673475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ea typeface="楷体_GB2312" pitchFamily="49" charset="-122"/>
              </a:rPr>
              <a:t>收银员马虎了</a:t>
            </a:r>
            <a:endParaRPr lang="zh-CN" altLang="en-US" sz="4000" b="1">
              <a:ea typeface="楷体_GB2312" pitchFamily="49" charset="-122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收银员2016-11-21-22-57-10.flv">
            <a:hlinkClick r:id="" action="ppaction://media"/>
          </p:cNvPr>
          <p:cNvPicPr>
            <a:picLocks noRo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23813"/>
            <a:ext cx="9042400" cy="607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文本框 2"/>
          <p:cNvSpPr txBox="1">
            <a:spLocks noChangeArrowheads="1"/>
          </p:cNvSpPr>
          <p:nvPr/>
        </p:nvSpPr>
        <p:spPr bwMode="auto">
          <a:xfrm>
            <a:off x="2544763" y="200025"/>
            <a:ext cx="4687887" cy="579438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收银员马虎了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房屋倒塌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771775" y="6156325"/>
            <a:ext cx="3960813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ea typeface="楷体_GB2312" pitchFamily="49" charset="-122"/>
              </a:rPr>
              <a:t>建筑工人马虎了</a:t>
            </a:r>
            <a:endParaRPr lang="zh-CN" altLang="en-US" sz="4000">
              <a:ea typeface="楷体_GB2312" pitchFamily="49" charset="-122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建筑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750" y="692150"/>
            <a:ext cx="5715000" cy="1470025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zh-CN" sz="54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马虎的来历</a:t>
            </a:r>
            <a:endParaRPr lang="zh-CN" sz="54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148" name="图片 4" descr="20120201203324_3NYv3.jp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5878" y="692810"/>
            <a:ext cx="2938122" cy="235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539720" y="1628875"/>
            <a:ext cx="6408446" cy="2088145"/>
          </a:xfrm>
        </p:spPr>
        <p:txBody>
          <a:bodyPr/>
          <a:lstStyle/>
          <a:p>
            <a:r>
              <a:rPr lang="zh-CN" altLang="en-US" b="1" dirty="0" smtClean="0">
                <a:ea typeface="楷体_GB2312" pitchFamily="49" charset="-122"/>
              </a:rPr>
              <a:t>         宋朝有个画家，他画什么都是随心所欲。有一次，这画家要画一只老虎。他刚画好虎头，一个人就来了，那个人说；“画家，请你帮我画一匹马吧！”画家就在虎头的下面画了马的身体。那个人说：“你画什么呢？”“这本来就是马马虎虎的，这么好的画，送给你了吧！”但是那个人说什么也不要，画家就只好把</a:t>
            </a:r>
            <a:endParaRPr lang="en-US" altLang="zh-CN" b="1" dirty="0" smtClean="0">
              <a:ea typeface="楷体_GB2312" pitchFamily="49" charset="-122"/>
            </a:endParaRPr>
          </a:p>
          <a:p>
            <a:r>
              <a:rPr lang="zh-CN" altLang="en-US" b="1" dirty="0" smtClean="0">
                <a:ea typeface="楷体_GB2312" pitchFamily="49" charset="-122"/>
              </a:rPr>
              <a:t>那幅“马虎图”挂在了自己家的大厅里。</a:t>
            </a:r>
            <a:endParaRPr lang="zh-CN" altLang="en-US" b="1" dirty="0" smtClean="0"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9719" y="3933035"/>
            <a:ext cx="8247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ea typeface="楷体_GB2312" pitchFamily="49" charset="-122"/>
              </a:rPr>
              <a:t>　　这画家的大儿子看到了这幅“马虎图”，但是他不知道那是什么动物。他问画家：爸爸，这幅画里画的是什么呀？画家生气地说：“你怎么这么笨呀，这明明是一只老虎呀！老虎是一种可怕的猛兽，会吃人的，你要是碰到了这种动物，就马上躲起来，要不然就千方百计地把它弄死。”大儿子深信万分就去了野外。他看到了一匹马，他以为这是老虎，就取出弓箭射死了马。他还说：“哈哈，这样，爸爸就会说我是打虎英雄了！”突然，有人拉住了他，把他拉到画家那里让画家赔了钱。</a:t>
            </a:r>
            <a:endParaRPr lang="zh-CN" altLang="en-US" b="1" dirty="0" smtClean="0">
              <a:ea typeface="楷体_GB2312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5" grpId="0" build="p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房屋倒塌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图片 4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3793" y="4445"/>
            <a:ext cx="1666875" cy="51435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 descr="高架桥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" descr="004jHHNigy6HWc99kYJcd&amp;69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4613" y="65088"/>
            <a:ext cx="8918575" cy="677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文本框 44036"/>
          <p:cNvSpPr txBox="1">
            <a:spLocks noChangeArrowheads="1"/>
          </p:cNvSpPr>
          <p:nvPr/>
        </p:nvSpPr>
        <p:spPr bwMode="auto">
          <a:xfrm>
            <a:off x="304800" y="79375"/>
            <a:ext cx="3960813" cy="701675"/>
          </a:xfrm>
          <a:prstGeom prst="rect">
            <a:avLst/>
          </a:prstGeom>
          <a:solidFill>
            <a:srgbClr val="558ED5"/>
          </a:solidFill>
          <a:ln w="9525">
            <a:solidFill>
              <a:srgbClr val="558ED5"/>
            </a:solidFill>
            <a:rou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FF0000"/>
                </a:solidFill>
                <a:ea typeface="楷体_GB2312" pitchFamily="49" charset="-122"/>
              </a:rPr>
              <a:t>建筑工人马虎了</a:t>
            </a:r>
            <a:endParaRPr lang="zh-CN" altLang="en-US" sz="4000">
              <a:solidFill>
                <a:srgbClr val="FF0000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1" descr="76b083d73b39119a99dadf01c057b06c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4925" y="12700"/>
            <a:ext cx="9032875" cy="677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1" descr="f53418ce6fe600a9d2cafa68dc20cb8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8425" y="66675"/>
            <a:ext cx="8936038" cy="758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电视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5734050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051050" y="6154738"/>
            <a:ext cx="5473700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484438" y="5876925"/>
            <a:ext cx="4751387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ea typeface="楷体_GB2312" pitchFamily="49" charset="-122"/>
              </a:rPr>
              <a:t>电视生产商马虎了</a:t>
            </a:r>
            <a:endParaRPr lang="zh-CN" altLang="en-US" sz="4000" b="1">
              <a:ea typeface="楷体_GB2312" pitchFamily="49" charset="-122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电视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1" descr="W02015030337775729313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4925" y="974725"/>
            <a:ext cx="909637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文本框 2"/>
          <p:cNvSpPr txBox="1">
            <a:spLocks noChangeArrowheads="1"/>
          </p:cNvSpPr>
          <p:nvPr/>
        </p:nvSpPr>
        <p:spPr bwMode="auto">
          <a:xfrm>
            <a:off x="2438400" y="73025"/>
            <a:ext cx="4267200" cy="700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FF0000"/>
                </a:solidFill>
                <a:ea typeface="楷体_GB2312" pitchFamily="49" charset="-122"/>
              </a:rPr>
              <a:t>手机生产商马虎了</a:t>
            </a:r>
            <a:endParaRPr lang="zh-CN" altLang="en-US" sz="4000">
              <a:solidFill>
                <a:srgbClr val="FF0000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1" descr="7a348d8f-b564-45ab-9a67-b2143a0db25d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163" y="46038"/>
            <a:ext cx="9083675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文本框 2"/>
          <p:cNvSpPr txBox="1">
            <a:spLocks noChangeArrowheads="1"/>
          </p:cNvSpPr>
          <p:nvPr/>
        </p:nvSpPr>
        <p:spPr bwMode="auto">
          <a:xfrm>
            <a:off x="96838" y="203200"/>
            <a:ext cx="4687887" cy="579438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店铺工作人员马虎了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1" descr="B9969D2AA5384C848EEA9C3561BC469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3338" y="22225"/>
            <a:ext cx="9077325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文本框 2"/>
          <p:cNvSpPr txBox="1">
            <a:spLocks noChangeArrowheads="1"/>
          </p:cNvSpPr>
          <p:nvPr/>
        </p:nvSpPr>
        <p:spPr bwMode="auto">
          <a:xfrm>
            <a:off x="33338" y="127000"/>
            <a:ext cx="4687887" cy="579438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饭店工作人员马虎了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898785" cy="368300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zh-CN" sz="54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马虎的来历</a:t>
            </a:r>
            <a:endParaRPr lang="zh-CN" sz="54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" name="图片 4" descr="20120201203324_3NYv3.jp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135" y="404790"/>
            <a:ext cx="2312297" cy="173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715" y="1052835"/>
            <a:ext cx="69252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ea typeface="楷体_GB2312" pitchFamily="49" charset="-122"/>
              </a:rPr>
              <a:t>          画家画的这幅“马虎图”让自己赔了钱。他正在气头上的</a:t>
            </a:r>
            <a:endParaRPr lang="en-US" altLang="zh-CN" b="1" dirty="0" smtClean="0">
              <a:ea typeface="楷体_GB2312" pitchFamily="49" charset="-122"/>
            </a:endParaRPr>
          </a:p>
          <a:p>
            <a:r>
              <a:rPr lang="zh-CN" altLang="en-US" b="1" dirty="0" smtClean="0">
                <a:ea typeface="楷体_GB2312" pitchFamily="49" charset="-122"/>
              </a:rPr>
              <a:t>时候，二儿子看到了这幅画，就问：“爸爸，这幅画上的是什</a:t>
            </a:r>
            <a:endParaRPr lang="en-US" altLang="zh-CN" b="1" dirty="0" smtClean="0">
              <a:ea typeface="楷体_GB2312" pitchFamily="49" charset="-122"/>
            </a:endParaRPr>
          </a:p>
          <a:p>
            <a:r>
              <a:rPr lang="zh-CN" altLang="en-US" b="1" dirty="0" smtClean="0">
                <a:ea typeface="楷体_GB2312" pitchFamily="49" charset="-122"/>
              </a:rPr>
              <a:t>么呀？”画家说：“你怎么比你哥还笨呀，和你哥说是只老虎，</a:t>
            </a:r>
            <a:endParaRPr lang="en-US" altLang="zh-CN" b="1" dirty="0" smtClean="0">
              <a:ea typeface="楷体_GB2312" pitchFamily="49" charset="-122"/>
            </a:endParaRPr>
          </a:p>
          <a:p>
            <a:r>
              <a:rPr lang="zh-CN" altLang="en-US" b="1" dirty="0" smtClean="0">
                <a:ea typeface="楷体_GB2312" pitchFamily="49" charset="-122"/>
              </a:rPr>
              <a:t>他却射死了马，这就是一匹马。”二儿子半心半疑地去了山上。</a:t>
            </a:r>
            <a:endParaRPr lang="en-US" altLang="zh-CN" b="1" dirty="0" smtClean="0">
              <a:ea typeface="楷体_GB2312" pitchFamily="49" charset="-122"/>
            </a:endParaRPr>
          </a:p>
          <a:p>
            <a:r>
              <a:rPr lang="zh-CN" altLang="en-US" b="1" dirty="0" smtClean="0">
                <a:ea typeface="楷体_GB2312" pitchFamily="49" charset="-122"/>
              </a:rPr>
              <a:t>他看到一只老虎，以为是马。他还想：“哇，这就是一匹马，</a:t>
            </a:r>
            <a:endParaRPr lang="en-US" altLang="zh-CN" b="1" dirty="0" smtClean="0">
              <a:ea typeface="楷体_GB2312" pitchFamily="49" charset="-122"/>
            </a:endParaRPr>
          </a:p>
          <a:p>
            <a:r>
              <a:rPr lang="zh-CN" altLang="en-US" b="1" dirty="0" smtClean="0">
                <a:ea typeface="楷体_GB2312" pitchFamily="49" charset="-122"/>
              </a:rPr>
              <a:t>听说它能日行千里呢！”他就马上走向“马”去，还没骑上“马”</a:t>
            </a:r>
            <a:endParaRPr lang="en-US" altLang="zh-CN" b="1" dirty="0" smtClean="0">
              <a:ea typeface="楷体_GB2312" pitchFamily="49" charset="-122"/>
            </a:endParaRPr>
          </a:p>
          <a:p>
            <a:r>
              <a:rPr lang="zh-CN" altLang="en-US" b="1" dirty="0" smtClean="0">
                <a:ea typeface="楷体_GB2312" pitchFamily="49" charset="-122"/>
              </a:rPr>
              <a:t>就被老虎给吃了。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715" y="2996970"/>
            <a:ext cx="83199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ea typeface="楷体_GB2312" pitchFamily="49" charset="-122"/>
              </a:rPr>
              <a:t>          画家知道了以后，悲痛欲绝，天天以泪洗脸。画家生气地对那幅画说：</a:t>
            </a:r>
            <a:endParaRPr lang="en-US" altLang="zh-CN" b="1" dirty="0" smtClean="0">
              <a:ea typeface="楷体_GB2312" pitchFamily="49" charset="-122"/>
            </a:endParaRPr>
          </a:p>
          <a:p>
            <a:r>
              <a:rPr lang="zh-CN" altLang="en-US" b="1" dirty="0" smtClean="0">
                <a:ea typeface="楷体_GB2312" pitchFamily="49" charset="-122"/>
              </a:rPr>
              <a:t>“你害我赔了钱，还赔了儿子。”他就烧了那幅画。之后，画家写了这么一</a:t>
            </a:r>
            <a:endParaRPr lang="en-US" altLang="zh-CN" b="1" dirty="0" smtClean="0">
              <a:ea typeface="楷体_GB2312" pitchFamily="49" charset="-122"/>
            </a:endParaRPr>
          </a:p>
          <a:p>
            <a:r>
              <a:rPr lang="zh-CN" altLang="en-US" b="1" dirty="0" smtClean="0">
                <a:ea typeface="楷体_GB2312" pitchFamily="49" charset="-122"/>
              </a:rPr>
              <a:t>首诗：马虎图，马虎图，长子依图射死马，次子依图喂了虎，草堂焚毁马虎图，</a:t>
            </a:r>
            <a:endParaRPr lang="en-US" altLang="zh-CN" b="1" dirty="0" smtClean="0">
              <a:ea typeface="楷体_GB2312" pitchFamily="49" charset="-122"/>
            </a:endParaRPr>
          </a:p>
          <a:p>
            <a:r>
              <a:rPr lang="zh-CN" altLang="en-US" b="1" dirty="0" smtClean="0">
                <a:ea typeface="楷体_GB2312" pitchFamily="49" charset="-122"/>
              </a:rPr>
              <a:t>奉劝诸君别学吾。</a:t>
            </a:r>
            <a:endParaRPr lang="zh-CN" altLang="en-US" b="1" dirty="0" smtClean="0">
              <a:ea typeface="楷体_GB2312" pitchFamily="49" charset="-122"/>
            </a:endParaRPr>
          </a:p>
          <a:p>
            <a:r>
              <a:rPr lang="zh-CN" altLang="en-US" b="1" dirty="0" smtClean="0">
                <a:ea typeface="楷体_GB2312" pitchFamily="49" charset="-122"/>
              </a:rPr>
              <a:t>　　</a:t>
            </a:r>
            <a:endParaRPr lang="zh-CN" altLang="en-US" b="1" dirty="0" smtClean="0"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7715" y="4221055"/>
            <a:ext cx="8299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ea typeface="楷体_GB2312" pitchFamily="49" charset="-122"/>
              </a:rPr>
              <a:t>          这就是“马虎”一词的来历，它告诉我们做事千万不能</a:t>
            </a:r>
            <a:endParaRPr lang="en-US" altLang="zh-CN" sz="2400" b="1" dirty="0" smtClean="0">
              <a:solidFill>
                <a:srgbClr val="FF0000"/>
              </a:solidFill>
              <a:ea typeface="楷体_GB2312" pitchFamily="49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ea typeface="楷体_GB2312" pitchFamily="49" charset="-122"/>
              </a:rPr>
              <a:t>马虎，否则要吃大亏的。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车祸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843213" y="6156325"/>
            <a:ext cx="52578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ea typeface="楷体_GB2312" pitchFamily="49" charset="-122"/>
              </a:rPr>
              <a:t>汽车司机马虎了</a:t>
            </a:r>
            <a:endParaRPr lang="zh-CN" altLang="en-US" sz="4000" b="1">
              <a:ea typeface="楷体_GB2312" pitchFamily="49" charset="-122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76801" descr="2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46785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矩形 76802"/>
          <p:cNvSpPr>
            <a:spLocks noChangeArrowheads="1" noChangeShapeType="1" noTextEdit="1"/>
          </p:cNvSpPr>
          <p:nvPr/>
        </p:nvSpPr>
        <p:spPr bwMode="auto">
          <a:xfrm>
            <a:off x="250825" y="4724400"/>
            <a:ext cx="9217025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54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汽车司机马虎了</a:t>
            </a:r>
            <a:r>
              <a:rPr lang="en-US" altLang="zh-CN" sz="54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······</a:t>
            </a:r>
            <a:endParaRPr lang="zh-CN" altLang="en-US" sz="54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7108" name="动作按钮: 影片 76803">
            <a:hlinkClick r:id="rId2" highlightClick="1"/>
          </p:cNvPr>
          <p:cNvSpPr>
            <a:spLocks noChangeArrowheads="1"/>
          </p:cNvSpPr>
          <p:nvPr/>
        </p:nvSpPr>
        <p:spPr bwMode="auto">
          <a:xfrm>
            <a:off x="7164388" y="6426200"/>
            <a:ext cx="431800" cy="431800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车祸1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车祸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625" y="0"/>
            <a:ext cx="904875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5" descr="5983e1d6452d459d9509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800" y="66675"/>
            <a:ext cx="90424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文本框 53252"/>
          <p:cNvSpPr txBox="1">
            <a:spLocks noChangeArrowheads="1"/>
          </p:cNvSpPr>
          <p:nvPr/>
        </p:nvSpPr>
        <p:spPr bwMode="auto">
          <a:xfrm>
            <a:off x="2446338" y="109538"/>
            <a:ext cx="3389312" cy="700087"/>
          </a:xfrm>
          <a:prstGeom prst="rect">
            <a:avLst/>
          </a:prstGeom>
          <a:solidFill>
            <a:srgbClr val="558ED5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FF0000"/>
                </a:solidFill>
                <a:ea typeface="楷体_GB2312" pitchFamily="49" charset="-122"/>
              </a:rPr>
              <a:t>司机马虎了</a:t>
            </a:r>
            <a:endParaRPr lang="zh-CN" altLang="en-US" sz="4000">
              <a:solidFill>
                <a:srgbClr val="FF0000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飞机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57375" y="1619250"/>
            <a:ext cx="5429250" cy="3619500"/>
          </a:xfrm>
          <a:prstGeom prst="rect">
            <a:avLst/>
          </a:prstGeom>
          <a:noFill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339975" y="5661025"/>
            <a:ext cx="511175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ea typeface="楷体_GB2312" pitchFamily="49" charset="-122"/>
              </a:rPr>
              <a:t>飞行员马虎了</a:t>
            </a:r>
            <a:endParaRPr lang="zh-CN" altLang="en-US" sz="4400" b="1">
              <a:ea typeface="楷体_GB2312" pitchFamily="49" charset="-122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6324" name="Picture 4" descr="飞机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飞机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669088"/>
          </a:xfrm>
          <a:prstGeom prst="rect">
            <a:avLst/>
          </a:prstGeom>
          <a:noFill/>
        </p:spPr>
      </p:pic>
      <p:pic>
        <p:nvPicPr>
          <p:cNvPr id="5" name="图片 4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3793" y="4445"/>
            <a:ext cx="1666875" cy="51435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飞机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78021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67714" y="980830"/>
            <a:ext cx="8280575" cy="5509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200" b="1" dirty="0"/>
              <a:t>        1930 </a:t>
            </a:r>
            <a:r>
              <a:rPr lang="zh-CN" altLang="en-US" sz="3200" b="1" dirty="0"/>
              <a:t>年 </a:t>
            </a:r>
            <a:r>
              <a:rPr lang="en-US" altLang="zh-CN" sz="3200" b="1" dirty="0"/>
              <a:t>4 </a:t>
            </a:r>
            <a:r>
              <a:rPr lang="zh-CN" altLang="en-US" sz="3200" b="1" dirty="0"/>
              <a:t>月，阎锡山、冯玉祥结成反蒋联盟，发动了讨蒋的中原大战。阎、冯两部预定在豫、晋交界处的沁阳会师，以求一举聚歼驻河南的蒋军。谁料想，冯的参谋在拟制命令时，误将“沁阳”写成“泌阳”，正巧河南南部的泌阳一地，与沁阳相隔百里。结果冯部误入泌阳，贻误了聚歼蒋军的有利时机，使阎、冯联军处处陷入被动，导致联合作战的失败。后人戏称这场中原混战是败在一撇上的战争。若不是这一撇，或许中国历史部分章节就要改写。</a:t>
            </a:r>
            <a:endParaRPr lang="en-US" altLang="zh-CN" sz="3200" b="1" dirty="0"/>
          </a:p>
        </p:txBody>
      </p:sp>
      <p:sp>
        <p:nvSpPr>
          <p:cNvPr id="4100" name="标题 1"/>
          <p:cNvSpPr/>
          <p:nvPr/>
        </p:nvSpPr>
        <p:spPr bwMode="auto">
          <a:xfrm>
            <a:off x="395288" y="0"/>
            <a:ext cx="822960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4000" b="1">
                <a:latin typeface="Calibri" panose="020F0502020204030204" pitchFamily="34" charset="0"/>
              </a:rPr>
              <a:t>一个小疏忽铸成大错</a:t>
            </a:r>
            <a:endParaRPr lang="zh-CN" altLang="en-US" sz="40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b263e5f5a507315ffe1b2e89321a390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r>
              <a:rPr lang="zh-CN" altLang="en-US" b="1" smtClean="0"/>
              <a:t>极小失误，重大损失</a:t>
            </a:r>
            <a:endParaRPr lang="zh-CN" altLang="en-US" b="1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4000" b="1" dirty="0" smtClean="0"/>
              <a:t>            1992 </a:t>
            </a:r>
            <a:r>
              <a:rPr lang="zh-CN" altLang="en-US" sz="4000" b="1" dirty="0" smtClean="0"/>
              <a:t>年 </a:t>
            </a:r>
            <a:r>
              <a:rPr lang="en-US" altLang="zh-CN" sz="4000" b="1" dirty="0" smtClean="0"/>
              <a:t>3 </a:t>
            </a:r>
            <a:r>
              <a:rPr lang="zh-CN" altLang="en-US" sz="4000" b="1" dirty="0" smtClean="0"/>
              <a:t>月 </a:t>
            </a:r>
            <a:r>
              <a:rPr lang="en-US" altLang="zh-CN" sz="4000" b="1" dirty="0" smtClean="0"/>
              <a:t>22 </a:t>
            </a:r>
            <a:r>
              <a:rPr lang="zh-CN" altLang="en-US" sz="4000" b="1" dirty="0" smtClean="0"/>
              <a:t>日，我国发射美制澳大利亚通信卫星的“长*征*二*号”捆绑火箭，点火后出现故障，故障的原因是电爆管误爆，误爆是由于点火控制电路中的一个控制点上有微量铝质多余物，接点闭合后产生高温引起爆燃，使电爆管误爆，这个事件纯属极小概率事件，整个火箭的零部件多达几十万个，但极小失误就如冯玉祥的参谋拟制命令时“多一撇”，损失和影响是不可低估的。</a:t>
            </a:r>
            <a:r>
              <a:rPr lang="zh-CN" altLang="en-US" sz="3600" b="1" dirty="0" smtClean="0"/>
              <a:t> </a:t>
            </a:r>
            <a:endParaRPr lang="zh-CN" altLang="en-US" sz="3600" b="1" dirty="0" smtClean="0"/>
          </a:p>
        </p:txBody>
      </p:sp>
      <p:sp>
        <p:nvSpPr>
          <p:cNvPr id="8" name="任意多边形 7">
            <a:hlinkClick r:id="rId1" action="ppaction://hlinksldjump"/>
          </p:cNvPr>
          <p:cNvSpPr/>
          <p:nvPr/>
        </p:nvSpPr>
        <p:spPr>
          <a:xfrm>
            <a:off x="285750" y="5738813"/>
            <a:ext cx="1263650" cy="965200"/>
          </a:xfrm>
          <a:custGeom>
            <a:avLst/>
            <a:gdLst>
              <a:gd name="connsiteX0" fmla="*/ 18850 w 1262720"/>
              <a:gd name="connsiteY0" fmla="*/ 662722 h 965741"/>
              <a:gd name="connsiteX1" fmla="*/ 62393 w 1262720"/>
              <a:gd name="connsiteY1" fmla="*/ 430493 h 965741"/>
              <a:gd name="connsiteX2" fmla="*/ 149479 w 1262720"/>
              <a:gd name="connsiteY2" fmla="*/ 357922 h 965741"/>
              <a:gd name="connsiteX3" fmla="*/ 236564 w 1262720"/>
              <a:gd name="connsiteY3" fmla="*/ 328893 h 965741"/>
              <a:gd name="connsiteX4" fmla="*/ 396221 w 1262720"/>
              <a:gd name="connsiteY4" fmla="*/ 343408 h 965741"/>
              <a:gd name="connsiteX5" fmla="*/ 410736 w 1262720"/>
              <a:gd name="connsiteY5" fmla="*/ 415979 h 965741"/>
              <a:gd name="connsiteX6" fmla="*/ 439764 w 1262720"/>
              <a:gd name="connsiteY6" fmla="*/ 459522 h 965741"/>
              <a:gd name="connsiteX7" fmla="*/ 483307 w 1262720"/>
              <a:gd name="connsiteY7" fmla="*/ 575636 h 965741"/>
              <a:gd name="connsiteX8" fmla="*/ 512336 w 1262720"/>
              <a:gd name="connsiteY8" fmla="*/ 633693 h 965741"/>
              <a:gd name="connsiteX9" fmla="*/ 613936 w 1262720"/>
              <a:gd name="connsiteY9" fmla="*/ 720779 h 965741"/>
              <a:gd name="connsiteX10" fmla="*/ 657479 w 1262720"/>
              <a:gd name="connsiteY10" fmla="*/ 735293 h 965741"/>
              <a:gd name="connsiteX11" fmla="*/ 817136 w 1262720"/>
              <a:gd name="connsiteY11" fmla="*/ 720779 h 965741"/>
              <a:gd name="connsiteX12" fmla="*/ 831650 w 1262720"/>
              <a:gd name="connsiteY12" fmla="*/ 633693 h 965741"/>
              <a:gd name="connsiteX13" fmla="*/ 802621 w 1262720"/>
              <a:gd name="connsiteY13" fmla="*/ 372436 h 965741"/>
              <a:gd name="connsiteX14" fmla="*/ 686507 w 1262720"/>
              <a:gd name="connsiteY14" fmla="*/ 401465 h 965741"/>
              <a:gd name="connsiteX15" fmla="*/ 657479 w 1262720"/>
              <a:gd name="connsiteY15" fmla="*/ 459522 h 965741"/>
              <a:gd name="connsiteX16" fmla="*/ 555879 w 1262720"/>
              <a:gd name="connsiteY16" fmla="*/ 604665 h 965741"/>
              <a:gd name="connsiteX17" fmla="*/ 526850 w 1262720"/>
              <a:gd name="connsiteY17" fmla="*/ 662722 h 965741"/>
              <a:gd name="connsiteX18" fmla="*/ 483307 w 1262720"/>
              <a:gd name="connsiteY18" fmla="*/ 720779 h 965741"/>
              <a:gd name="connsiteX19" fmla="*/ 425250 w 1262720"/>
              <a:gd name="connsiteY19" fmla="*/ 836893 h 965741"/>
              <a:gd name="connsiteX20" fmla="*/ 294621 w 1262720"/>
              <a:gd name="connsiteY20" fmla="*/ 909465 h 965741"/>
              <a:gd name="connsiteX21" fmla="*/ 251079 w 1262720"/>
              <a:gd name="connsiteY21" fmla="*/ 923979 h 965741"/>
              <a:gd name="connsiteX22" fmla="*/ 163993 w 1262720"/>
              <a:gd name="connsiteY22" fmla="*/ 909465 h 965741"/>
              <a:gd name="connsiteX23" fmla="*/ 134964 w 1262720"/>
              <a:gd name="connsiteY23" fmla="*/ 865922 h 965741"/>
              <a:gd name="connsiteX24" fmla="*/ 149479 w 1262720"/>
              <a:gd name="connsiteY24" fmla="*/ 415979 h 965741"/>
              <a:gd name="connsiteX25" fmla="*/ 280107 w 1262720"/>
              <a:gd name="connsiteY25" fmla="*/ 488551 h 965741"/>
              <a:gd name="connsiteX26" fmla="*/ 294621 w 1262720"/>
              <a:gd name="connsiteY26" fmla="*/ 604665 h 965741"/>
              <a:gd name="connsiteX27" fmla="*/ 425250 w 1262720"/>
              <a:gd name="connsiteY27" fmla="*/ 662722 h 965741"/>
              <a:gd name="connsiteX28" fmla="*/ 497821 w 1262720"/>
              <a:gd name="connsiteY28" fmla="*/ 836893 h 965741"/>
              <a:gd name="connsiteX29" fmla="*/ 526850 w 1262720"/>
              <a:gd name="connsiteY29" fmla="*/ 880436 h 965741"/>
              <a:gd name="connsiteX30" fmla="*/ 642964 w 1262720"/>
              <a:gd name="connsiteY30" fmla="*/ 909465 h 965741"/>
              <a:gd name="connsiteX31" fmla="*/ 933250 w 1262720"/>
              <a:gd name="connsiteY31" fmla="*/ 894951 h 965741"/>
              <a:gd name="connsiteX32" fmla="*/ 991307 w 1262720"/>
              <a:gd name="connsiteY32" fmla="*/ 865922 h 965741"/>
              <a:gd name="connsiteX33" fmla="*/ 1049364 w 1262720"/>
              <a:gd name="connsiteY33" fmla="*/ 851408 h 965741"/>
              <a:gd name="connsiteX34" fmla="*/ 1150964 w 1262720"/>
              <a:gd name="connsiteY34" fmla="*/ 807865 h 965741"/>
              <a:gd name="connsiteX35" fmla="*/ 1238050 w 1262720"/>
              <a:gd name="connsiteY35" fmla="*/ 749808 h 965741"/>
              <a:gd name="connsiteX36" fmla="*/ 1223536 w 1262720"/>
              <a:gd name="connsiteY36" fmla="*/ 503065 h 965741"/>
              <a:gd name="connsiteX37" fmla="*/ 1209021 w 1262720"/>
              <a:gd name="connsiteY37" fmla="*/ 459522 h 965741"/>
              <a:gd name="connsiteX38" fmla="*/ 1150964 w 1262720"/>
              <a:gd name="connsiteY38" fmla="*/ 415979 h 965741"/>
              <a:gd name="connsiteX39" fmla="*/ 1049364 w 1262720"/>
              <a:gd name="connsiteY39" fmla="*/ 430493 h 965741"/>
              <a:gd name="connsiteX40" fmla="*/ 1020336 w 1262720"/>
              <a:gd name="connsiteY40" fmla="*/ 488551 h 965741"/>
              <a:gd name="connsiteX41" fmla="*/ 976793 w 1262720"/>
              <a:gd name="connsiteY41" fmla="*/ 503065 h 965741"/>
              <a:gd name="connsiteX42" fmla="*/ 918736 w 1262720"/>
              <a:gd name="connsiteY42" fmla="*/ 590151 h 965741"/>
              <a:gd name="connsiteX43" fmla="*/ 889707 w 1262720"/>
              <a:gd name="connsiteY43" fmla="*/ 633693 h 965741"/>
              <a:gd name="connsiteX44" fmla="*/ 860679 w 1262720"/>
              <a:gd name="connsiteY44" fmla="*/ 720779 h 965741"/>
              <a:gd name="connsiteX45" fmla="*/ 846164 w 1262720"/>
              <a:gd name="connsiteY45" fmla="*/ 764322 h 965741"/>
              <a:gd name="connsiteX46" fmla="*/ 802621 w 1262720"/>
              <a:gd name="connsiteY46" fmla="*/ 807865 h 965741"/>
              <a:gd name="connsiteX47" fmla="*/ 773593 w 1262720"/>
              <a:gd name="connsiteY47" fmla="*/ 894951 h 965741"/>
              <a:gd name="connsiteX48" fmla="*/ 730050 w 1262720"/>
              <a:gd name="connsiteY48" fmla="*/ 909465 h 965741"/>
              <a:gd name="connsiteX49" fmla="*/ 642964 w 1262720"/>
              <a:gd name="connsiteY49" fmla="*/ 953008 h 965741"/>
              <a:gd name="connsiteX50" fmla="*/ 222050 w 1262720"/>
              <a:gd name="connsiteY50" fmla="*/ 938493 h 965741"/>
              <a:gd name="connsiteX51" fmla="*/ 178507 w 1262720"/>
              <a:gd name="connsiteY51" fmla="*/ 909465 h 965741"/>
              <a:gd name="connsiteX52" fmla="*/ 120450 w 1262720"/>
              <a:gd name="connsiteY52" fmla="*/ 894951 h 965741"/>
              <a:gd name="connsiteX53" fmla="*/ 76907 w 1262720"/>
              <a:gd name="connsiteY53" fmla="*/ 822379 h 965741"/>
              <a:gd name="connsiteX54" fmla="*/ 62393 w 1262720"/>
              <a:gd name="connsiteY54" fmla="*/ 691751 h 965741"/>
              <a:gd name="connsiteX55" fmla="*/ 33364 w 1262720"/>
              <a:gd name="connsiteY55" fmla="*/ 546608 h 965741"/>
              <a:gd name="connsiteX56" fmla="*/ 47879 w 1262720"/>
              <a:gd name="connsiteY56" fmla="*/ 357922 h 965741"/>
              <a:gd name="connsiteX57" fmla="*/ 76907 w 1262720"/>
              <a:gd name="connsiteY57" fmla="*/ 299865 h 965741"/>
              <a:gd name="connsiteX58" fmla="*/ 149479 w 1262720"/>
              <a:gd name="connsiteY58" fmla="*/ 212779 h 965741"/>
              <a:gd name="connsiteX59" fmla="*/ 193021 w 1262720"/>
              <a:gd name="connsiteY59" fmla="*/ 183751 h 965741"/>
              <a:gd name="connsiteX60" fmla="*/ 207536 w 1262720"/>
              <a:gd name="connsiteY60" fmla="*/ 140208 h 965741"/>
              <a:gd name="connsiteX61" fmla="*/ 251079 w 1262720"/>
              <a:gd name="connsiteY61" fmla="*/ 111179 h 965741"/>
              <a:gd name="connsiteX62" fmla="*/ 207536 w 1262720"/>
              <a:gd name="connsiteY62" fmla="*/ 9579 h 96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62720" h="965741">
                <a:moveTo>
                  <a:pt x="18850" y="662722"/>
                </a:moveTo>
                <a:cubicBezTo>
                  <a:pt x="28816" y="533159"/>
                  <a:pt x="0" y="505363"/>
                  <a:pt x="62393" y="430493"/>
                </a:cubicBezTo>
                <a:cubicBezTo>
                  <a:pt x="82498" y="406367"/>
                  <a:pt x="119259" y="371353"/>
                  <a:pt x="149479" y="357922"/>
                </a:cubicBezTo>
                <a:cubicBezTo>
                  <a:pt x="177440" y="345495"/>
                  <a:pt x="236564" y="328893"/>
                  <a:pt x="236564" y="328893"/>
                </a:cubicBezTo>
                <a:lnTo>
                  <a:pt x="396221" y="343408"/>
                </a:lnTo>
                <a:cubicBezTo>
                  <a:pt x="418286" y="354441"/>
                  <a:pt x="402074" y="392880"/>
                  <a:pt x="410736" y="415979"/>
                </a:cubicBezTo>
                <a:cubicBezTo>
                  <a:pt x="416861" y="432312"/>
                  <a:pt x="431963" y="443920"/>
                  <a:pt x="439764" y="459522"/>
                </a:cubicBezTo>
                <a:cubicBezTo>
                  <a:pt x="499916" y="579826"/>
                  <a:pt x="445615" y="487688"/>
                  <a:pt x="483307" y="575636"/>
                </a:cubicBezTo>
                <a:cubicBezTo>
                  <a:pt x="491830" y="595523"/>
                  <a:pt x="502660" y="614341"/>
                  <a:pt x="512336" y="633693"/>
                </a:cubicBezTo>
                <a:cubicBezTo>
                  <a:pt x="534271" y="721436"/>
                  <a:pt x="507925" y="685443"/>
                  <a:pt x="613936" y="720779"/>
                </a:cubicBezTo>
                <a:lnTo>
                  <a:pt x="657479" y="735293"/>
                </a:lnTo>
                <a:cubicBezTo>
                  <a:pt x="710698" y="730455"/>
                  <a:pt x="770977" y="747705"/>
                  <a:pt x="817136" y="720779"/>
                </a:cubicBezTo>
                <a:cubicBezTo>
                  <a:pt x="842556" y="705951"/>
                  <a:pt x="831650" y="663122"/>
                  <a:pt x="831650" y="633693"/>
                </a:cubicBezTo>
                <a:cubicBezTo>
                  <a:pt x="831650" y="447306"/>
                  <a:pt x="836870" y="475178"/>
                  <a:pt x="802621" y="372436"/>
                </a:cubicBezTo>
                <a:cubicBezTo>
                  <a:pt x="763916" y="382112"/>
                  <a:pt x="720717" y="380939"/>
                  <a:pt x="686507" y="401465"/>
                </a:cubicBezTo>
                <a:cubicBezTo>
                  <a:pt x="667954" y="412597"/>
                  <a:pt x="668946" y="441174"/>
                  <a:pt x="657479" y="459522"/>
                </a:cubicBezTo>
                <a:cubicBezTo>
                  <a:pt x="611963" y="532349"/>
                  <a:pt x="600011" y="516403"/>
                  <a:pt x="555879" y="604665"/>
                </a:cubicBezTo>
                <a:cubicBezTo>
                  <a:pt x="546203" y="624017"/>
                  <a:pt x="538317" y="644374"/>
                  <a:pt x="526850" y="662722"/>
                </a:cubicBezTo>
                <a:cubicBezTo>
                  <a:pt x="514029" y="683235"/>
                  <a:pt x="495496" y="699884"/>
                  <a:pt x="483307" y="720779"/>
                </a:cubicBezTo>
                <a:cubicBezTo>
                  <a:pt x="461503" y="758157"/>
                  <a:pt x="455849" y="806294"/>
                  <a:pt x="425250" y="836893"/>
                </a:cubicBezTo>
                <a:cubicBezTo>
                  <a:pt x="360070" y="902073"/>
                  <a:pt x="401180" y="873945"/>
                  <a:pt x="294621" y="909465"/>
                </a:cubicBezTo>
                <a:lnTo>
                  <a:pt x="251079" y="923979"/>
                </a:lnTo>
                <a:cubicBezTo>
                  <a:pt x="222050" y="919141"/>
                  <a:pt x="190315" y="922626"/>
                  <a:pt x="163993" y="909465"/>
                </a:cubicBezTo>
                <a:cubicBezTo>
                  <a:pt x="148390" y="901664"/>
                  <a:pt x="135477" y="883359"/>
                  <a:pt x="134964" y="865922"/>
                </a:cubicBezTo>
                <a:cubicBezTo>
                  <a:pt x="130552" y="715928"/>
                  <a:pt x="144641" y="565960"/>
                  <a:pt x="149479" y="415979"/>
                </a:cubicBezTo>
                <a:cubicBezTo>
                  <a:pt x="205010" y="431845"/>
                  <a:pt x="262664" y="424594"/>
                  <a:pt x="280107" y="488551"/>
                </a:cubicBezTo>
                <a:cubicBezTo>
                  <a:pt x="290370" y="526182"/>
                  <a:pt x="269650" y="574700"/>
                  <a:pt x="294621" y="604665"/>
                </a:cubicBezTo>
                <a:cubicBezTo>
                  <a:pt x="325126" y="641271"/>
                  <a:pt x="381707" y="643370"/>
                  <a:pt x="425250" y="662722"/>
                </a:cubicBezTo>
                <a:cubicBezTo>
                  <a:pt x="445499" y="784221"/>
                  <a:pt x="423440" y="725322"/>
                  <a:pt x="497821" y="836893"/>
                </a:cubicBezTo>
                <a:cubicBezTo>
                  <a:pt x="507497" y="851407"/>
                  <a:pt x="509927" y="876205"/>
                  <a:pt x="526850" y="880436"/>
                </a:cubicBezTo>
                <a:lnTo>
                  <a:pt x="642964" y="909465"/>
                </a:lnTo>
                <a:cubicBezTo>
                  <a:pt x="739726" y="904627"/>
                  <a:pt x="837115" y="906968"/>
                  <a:pt x="933250" y="894951"/>
                </a:cubicBezTo>
                <a:cubicBezTo>
                  <a:pt x="954720" y="892267"/>
                  <a:pt x="971048" y="873519"/>
                  <a:pt x="991307" y="865922"/>
                </a:cubicBezTo>
                <a:cubicBezTo>
                  <a:pt x="1009985" y="858918"/>
                  <a:pt x="1030012" y="856246"/>
                  <a:pt x="1049364" y="851408"/>
                </a:cubicBezTo>
                <a:cubicBezTo>
                  <a:pt x="1207852" y="745748"/>
                  <a:pt x="963520" y="901586"/>
                  <a:pt x="1150964" y="807865"/>
                </a:cubicBezTo>
                <a:cubicBezTo>
                  <a:pt x="1182169" y="792263"/>
                  <a:pt x="1238050" y="749808"/>
                  <a:pt x="1238050" y="749808"/>
                </a:cubicBezTo>
                <a:cubicBezTo>
                  <a:pt x="1262720" y="626455"/>
                  <a:pt x="1259928" y="685026"/>
                  <a:pt x="1223536" y="503065"/>
                </a:cubicBezTo>
                <a:cubicBezTo>
                  <a:pt x="1220536" y="488063"/>
                  <a:pt x="1218816" y="471275"/>
                  <a:pt x="1209021" y="459522"/>
                </a:cubicBezTo>
                <a:cubicBezTo>
                  <a:pt x="1193535" y="440938"/>
                  <a:pt x="1170316" y="430493"/>
                  <a:pt x="1150964" y="415979"/>
                </a:cubicBezTo>
                <a:cubicBezTo>
                  <a:pt x="1117097" y="420817"/>
                  <a:pt x="1079269" y="413879"/>
                  <a:pt x="1049364" y="430493"/>
                </a:cubicBezTo>
                <a:cubicBezTo>
                  <a:pt x="1030450" y="441001"/>
                  <a:pt x="1035635" y="473251"/>
                  <a:pt x="1020336" y="488551"/>
                </a:cubicBezTo>
                <a:cubicBezTo>
                  <a:pt x="1009518" y="499369"/>
                  <a:pt x="991307" y="498227"/>
                  <a:pt x="976793" y="503065"/>
                </a:cubicBezTo>
                <a:lnTo>
                  <a:pt x="918736" y="590151"/>
                </a:lnTo>
                <a:lnTo>
                  <a:pt x="889707" y="633693"/>
                </a:lnTo>
                <a:lnTo>
                  <a:pt x="860679" y="720779"/>
                </a:lnTo>
                <a:cubicBezTo>
                  <a:pt x="855841" y="735293"/>
                  <a:pt x="856982" y="753504"/>
                  <a:pt x="846164" y="764322"/>
                </a:cubicBezTo>
                <a:lnTo>
                  <a:pt x="802621" y="807865"/>
                </a:lnTo>
                <a:cubicBezTo>
                  <a:pt x="792945" y="836894"/>
                  <a:pt x="802622" y="885275"/>
                  <a:pt x="773593" y="894951"/>
                </a:cubicBezTo>
                <a:cubicBezTo>
                  <a:pt x="759079" y="899789"/>
                  <a:pt x="743734" y="902623"/>
                  <a:pt x="730050" y="909465"/>
                </a:cubicBezTo>
                <a:cubicBezTo>
                  <a:pt x="617496" y="965741"/>
                  <a:pt x="752418" y="916522"/>
                  <a:pt x="642964" y="953008"/>
                </a:cubicBezTo>
                <a:cubicBezTo>
                  <a:pt x="502659" y="948170"/>
                  <a:pt x="361825" y="951597"/>
                  <a:pt x="222050" y="938493"/>
                </a:cubicBezTo>
                <a:cubicBezTo>
                  <a:pt x="204682" y="936865"/>
                  <a:pt x="194541" y="916336"/>
                  <a:pt x="178507" y="909465"/>
                </a:cubicBezTo>
                <a:cubicBezTo>
                  <a:pt x="160172" y="901607"/>
                  <a:pt x="139802" y="899789"/>
                  <a:pt x="120450" y="894951"/>
                </a:cubicBezTo>
                <a:cubicBezTo>
                  <a:pt x="105936" y="870760"/>
                  <a:pt x="84657" y="849504"/>
                  <a:pt x="76907" y="822379"/>
                </a:cubicBezTo>
                <a:cubicBezTo>
                  <a:pt x="64871" y="780254"/>
                  <a:pt x="67827" y="735223"/>
                  <a:pt x="62393" y="691751"/>
                </a:cubicBezTo>
                <a:cubicBezTo>
                  <a:pt x="49051" y="585011"/>
                  <a:pt x="57206" y="618131"/>
                  <a:pt x="33364" y="546608"/>
                </a:cubicBezTo>
                <a:cubicBezTo>
                  <a:pt x="38202" y="483713"/>
                  <a:pt x="36916" y="420043"/>
                  <a:pt x="47879" y="357922"/>
                </a:cubicBezTo>
                <a:cubicBezTo>
                  <a:pt x="51639" y="336615"/>
                  <a:pt x="66172" y="318651"/>
                  <a:pt x="76907" y="299865"/>
                </a:cubicBezTo>
                <a:cubicBezTo>
                  <a:pt x="97665" y="263539"/>
                  <a:pt x="116732" y="240069"/>
                  <a:pt x="149479" y="212779"/>
                </a:cubicBezTo>
                <a:cubicBezTo>
                  <a:pt x="162880" y="201612"/>
                  <a:pt x="178507" y="193427"/>
                  <a:pt x="193021" y="183751"/>
                </a:cubicBezTo>
                <a:cubicBezTo>
                  <a:pt x="197859" y="169237"/>
                  <a:pt x="197978" y="152155"/>
                  <a:pt x="207536" y="140208"/>
                </a:cubicBezTo>
                <a:cubicBezTo>
                  <a:pt x="218433" y="126586"/>
                  <a:pt x="247295" y="128208"/>
                  <a:pt x="251079" y="111179"/>
                </a:cubicBezTo>
                <a:cubicBezTo>
                  <a:pt x="275785" y="0"/>
                  <a:pt x="259294" y="9579"/>
                  <a:pt x="207536" y="957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908050"/>
          </a:xfrm>
        </p:spPr>
        <p:txBody>
          <a:bodyPr/>
          <a:lstStyle/>
          <a:p>
            <a:r>
              <a:rPr lang="zh-CN" altLang="en-US" b="1" smtClean="0"/>
              <a:t>一点疏忽可能造成全盘皆输</a:t>
            </a:r>
            <a:endParaRPr lang="zh-CN" altLang="en-US" b="1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90805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CN" b="1" smtClean="0"/>
              <a:t>          </a:t>
            </a:r>
            <a:r>
              <a:rPr lang="en-US" altLang="zh-CN" sz="3600" b="1" smtClean="0"/>
              <a:t>1812 </a:t>
            </a:r>
            <a:r>
              <a:rPr lang="zh-CN" altLang="en-US" sz="3600" b="1" smtClean="0"/>
              <a:t>年，拿破仑领导的法军在滑铁卢失败后仓皇撤退，俄军骑兵乘胜追击，法军骑兵只好迎战。在试图越过一条冰河时，法军的战马突然纷纷跌倒，慌乱中拿破仑下令炮兵向敌人开炮，但是拉炮的骡马一踏上冰面也跌倒在地，俄军乘机一路砍杀过来，法军大败。战后拿破仑一调查，发现原来是粗心大意的士兵忘了给马的脚掌装上防滑的冰钉，致使装备一流的法军惨败在俄军手中。 </a:t>
            </a:r>
            <a:endParaRPr lang="zh-CN" altLang="en-US" sz="3600" b="1" smtClean="0"/>
          </a:p>
        </p:txBody>
      </p:sp>
      <p:sp>
        <p:nvSpPr>
          <p:cNvPr id="6" name="单圆角矩形 5">
            <a:hlinkClick r:id="rId1" action="ppaction://hlinksldjump"/>
          </p:cNvPr>
          <p:cNvSpPr/>
          <p:nvPr/>
        </p:nvSpPr>
        <p:spPr>
          <a:xfrm>
            <a:off x="0" y="6143625"/>
            <a:ext cx="428625" cy="71437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r>
              <a:rPr lang="zh-CN" altLang="en-US" b="1" smtClean="0"/>
              <a:t>一点之差，十六万之失</a:t>
            </a:r>
            <a:endParaRPr lang="zh-CN" altLang="en-US" b="1" smtClean="0"/>
          </a:p>
        </p:txBody>
      </p:sp>
      <p:sp>
        <p:nvSpPr>
          <p:cNvPr id="9219" name="内容占位符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54355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 b="1" smtClean="0"/>
              <a:t>            新疆乌鲁木齐一家食品厂要印刷价值</a:t>
            </a:r>
            <a:r>
              <a:rPr lang="en-US" altLang="zh-CN" sz="4400" b="1" smtClean="0"/>
              <a:t>16</a:t>
            </a:r>
            <a:r>
              <a:rPr lang="zh-CN" altLang="en-US" sz="4400" b="1" smtClean="0"/>
              <a:t>万元的食品包装袋。承 接业务的厂家把“乌鲁木齐食品厂”几个字中的“乌”字印成“鸟”字，成了“鸟鲁木齐食品厂”，若不是有心之人发现。仅仅一点之差这</a:t>
            </a:r>
            <a:r>
              <a:rPr lang="en-US" altLang="zh-CN" sz="4400" b="1" smtClean="0"/>
              <a:t>16</a:t>
            </a:r>
            <a:r>
              <a:rPr lang="zh-CN" altLang="en-US" sz="4400" b="1" smtClean="0"/>
              <a:t>万元的包装全部作废。</a:t>
            </a:r>
            <a:endParaRPr lang="zh-CN" altLang="en-US" sz="4400" b="1" smtClean="0"/>
          </a:p>
        </p:txBody>
      </p:sp>
      <p:sp>
        <p:nvSpPr>
          <p:cNvPr id="4" name="弦形 3">
            <a:hlinkClick r:id="rId1" action="ppaction://hlinksldjump"/>
          </p:cNvPr>
          <p:cNvSpPr/>
          <p:nvPr/>
        </p:nvSpPr>
        <p:spPr>
          <a:xfrm>
            <a:off x="500063" y="6357938"/>
            <a:ext cx="714375" cy="500062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730" y="908824"/>
            <a:ext cx="8064560" cy="594917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2800" dirty="0" smtClean="0"/>
              <a:t>           </a:t>
            </a:r>
            <a:r>
              <a:rPr lang="zh-CN" altLang="en-US" sz="2800" b="1" dirty="0" smtClean="0"/>
              <a:t>胡适先生曾讲过一个</a:t>
            </a:r>
            <a:r>
              <a:rPr lang="en-US" altLang="zh-CN" sz="2800" b="1" dirty="0" smtClean="0"/>
              <a:t>“</a:t>
            </a:r>
            <a:r>
              <a:rPr lang="zh-CN" altLang="en-US" sz="2800" b="1" dirty="0" smtClean="0"/>
              <a:t>差不多</a:t>
            </a:r>
            <a:r>
              <a:rPr lang="en-US" altLang="zh-CN" sz="2800" b="1" dirty="0" smtClean="0"/>
              <a:t>”</a:t>
            </a:r>
            <a:r>
              <a:rPr lang="zh-CN" altLang="en-US" sz="2800" b="1" dirty="0" smtClean="0"/>
              <a:t>先生的故事，说这个人做事马虎，差不多就行。妻子要他买红糖，他买来了白糖，说反正都是甜的；火车</a:t>
            </a:r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点发车，他迟到</a:t>
            </a:r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分钟；他生病了，本来应请王医生，结果请了兽医汪医生，他说差不多，结果病重，临死说，死和活也差不多。生活中这样荒唐的人，可以说是没有的，但做事情不认真不细致，粗枝大叶，有</a:t>
            </a:r>
            <a:r>
              <a:rPr lang="en-US" altLang="zh-CN" sz="2800" b="1" dirty="0" smtClean="0"/>
              <a:t>“</a:t>
            </a:r>
            <a:r>
              <a:rPr lang="zh-CN" altLang="en-US" sz="2800" b="1" dirty="0" smtClean="0"/>
              <a:t>差不多就行了</a:t>
            </a:r>
            <a:r>
              <a:rPr lang="en-US" altLang="zh-CN" sz="2800" b="1" dirty="0" smtClean="0"/>
              <a:t>”</a:t>
            </a:r>
            <a:r>
              <a:rPr lang="zh-CN" altLang="en-US" sz="2800" b="1" dirty="0" smtClean="0"/>
              <a:t>这种思想和习惯的人却并不少。尤其像我们中小学生，不是上学忘带了语文书，就是做题落了个小数点。现在似乎后果不严重，学习分数少了几分， 但如果面对的是中考高考这样的决定性考试呢？那可就不仅仅是少几分的事了。因为几分之差，与心中理想的学校失之交臂，这样的是在我们的生活中难道算少数么？</a:t>
            </a:r>
            <a:endParaRPr lang="zh-CN" altLang="en-US" sz="2800" b="1" dirty="0" smtClean="0"/>
          </a:p>
          <a:p>
            <a:pPr>
              <a:lnSpc>
                <a:spcPct val="80000"/>
              </a:lnSpc>
            </a:pPr>
            <a:endParaRPr lang="zh-CN" altLang="en-US" sz="2800" b="1" dirty="0" smtClean="0"/>
          </a:p>
          <a:p>
            <a:pPr>
              <a:lnSpc>
                <a:spcPct val="80000"/>
              </a:lnSpc>
            </a:pPr>
            <a:r>
              <a:rPr lang="zh-CN" altLang="en-US" sz="2800" b="1" dirty="0" smtClean="0"/>
              <a:t> </a:t>
            </a:r>
            <a:endParaRPr lang="zh-CN" alt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云形 5"/>
          <p:cNvSpPr/>
          <p:nvPr/>
        </p:nvSpPr>
        <p:spPr>
          <a:xfrm>
            <a:off x="1835810" y="0"/>
            <a:ext cx="4883144" cy="1493247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339845" y="260780"/>
            <a:ext cx="41762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怎样才能不马虎？</a:t>
            </a:r>
            <a:endParaRPr lang="zh-CN" altLang="en-US" sz="4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1725" y="1196845"/>
            <a:ext cx="2743200" cy="384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725" y="522912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写作业时要细心。</a:t>
            </a:r>
            <a:endParaRPr lang="zh-CN" altLang="en-US" sz="24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915" y="1196845"/>
            <a:ext cx="2402151" cy="425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03905" y="5517145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可以写一份计划单。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已经做好的事情做记号。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724080" y="1196845"/>
            <a:ext cx="2914650" cy="37645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84105" y="50851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让别人帮助提醒，</a:t>
            </a:r>
            <a:endParaRPr lang="en-US" altLang="zh-CN" b="1" dirty="0" smtClean="0"/>
          </a:p>
          <a:p>
            <a:r>
              <a:rPr lang="zh-CN" altLang="en-US" b="1" dirty="0" smtClean="0"/>
              <a:t>别忘记。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11975" y="1604815"/>
            <a:ext cx="3615690" cy="142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ea typeface="楷体" panose="02010609060101010101" pitchFamily="49" charset="-122"/>
              </a:rPr>
              <a:t>　　写作业时要专心，认真读题，工整书写，</a:t>
            </a:r>
            <a:r>
              <a:rPr lang="zh-CN" sz="2400" dirty="0" smtClean="0">
                <a:ea typeface="楷体" panose="02010609060101010101" pitchFamily="49" charset="-122"/>
              </a:rPr>
              <a:t>写完后仔细检查。</a:t>
            </a:r>
            <a:endParaRPr lang="zh-CN" sz="2400" dirty="0"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9745" y="4437070"/>
            <a:ext cx="3862070" cy="142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ea typeface="楷体" panose="02010609060101010101" pitchFamily="49" charset="-122"/>
              </a:rPr>
              <a:t>　　</a:t>
            </a:r>
            <a:r>
              <a:rPr lang="zh-CN" sz="2400" dirty="0" smtClean="0">
                <a:ea typeface="楷体" panose="02010609060101010101" pitchFamily="49" charset="-122"/>
              </a:rPr>
              <a:t>按照课表收拾整理自己的书包，出门时确认东西是否带齐。</a:t>
            </a:r>
            <a:endParaRPr lang="zh-CN" sz="2400" dirty="0"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0070" y="3573010"/>
            <a:ext cx="2692954" cy="25542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69" y="1581080"/>
            <a:ext cx="3109591" cy="260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27740" y="1916895"/>
            <a:ext cx="3059430" cy="304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sz="2400" dirty="0" smtClean="0">
                <a:ea typeface="楷体" panose="02010609060101010101" pitchFamily="49" charset="-122"/>
              </a:rPr>
              <a:t>        </a:t>
            </a:r>
            <a:r>
              <a:rPr lang="zh-CN" sz="2400" dirty="0" smtClean="0">
                <a:ea typeface="楷体" panose="02010609060101010101" pitchFamily="49" charset="-122"/>
              </a:rPr>
              <a:t>准备一个错题本，把平时作业和考试里的错题整理</a:t>
            </a:r>
            <a:r>
              <a:rPr lang="zh-CN" altLang="en-US" sz="2400" dirty="0" smtClean="0">
                <a:ea typeface="楷体" panose="02010609060101010101" pitchFamily="49" charset="-122"/>
              </a:rPr>
              <a:t>在</a:t>
            </a:r>
            <a:r>
              <a:rPr lang="zh-CN" sz="2400" dirty="0" smtClean="0">
                <a:ea typeface="楷体" panose="02010609060101010101" pitchFamily="49" charset="-122"/>
              </a:rPr>
              <a:t>一起，随时翻看，养成作业认真仔细的好习惯。</a:t>
            </a:r>
            <a:endParaRPr lang="zh-CN" sz="2400" dirty="0" smtClean="0"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1925" y="1196845"/>
            <a:ext cx="5513340" cy="4038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15350" y="4437070"/>
            <a:ext cx="3862070" cy="142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ea typeface="楷体" panose="02010609060101010101" pitchFamily="49" charset="-122"/>
              </a:rPr>
              <a:t>　　按时打扫自己的房间，整理所有的物品，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把它们放在固定的位置。</a:t>
            </a:r>
            <a:endParaRPr lang="zh-CN" sz="2400" dirty="0"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897853" y="4149050"/>
            <a:ext cx="1850437" cy="21001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639" y="4065069"/>
            <a:ext cx="2248516" cy="21001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30" y="1036798"/>
            <a:ext cx="2666052" cy="28547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356100" y="1637665"/>
            <a:ext cx="3888105" cy="1863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ea typeface="楷体" panose="02010609060101010101" pitchFamily="49" charset="-122"/>
              </a:rPr>
              <a:t>　　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外出郊游时，在提示单上写出所带物品，准备一个背包，按提示单上所列物品准备好自己的东西。</a:t>
            </a:r>
            <a:endParaRPr lang="zh-CN" sz="2400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云形标注 21"/>
          <p:cNvSpPr/>
          <p:nvPr/>
        </p:nvSpPr>
        <p:spPr>
          <a:xfrm>
            <a:off x="416380" y="3351439"/>
            <a:ext cx="2151742" cy="1124548"/>
          </a:xfrm>
          <a:prstGeom prst="cloudCallout">
            <a:avLst>
              <a:gd name="adj1" fmla="val 44265"/>
              <a:gd name="adj2" fmla="val 61564"/>
            </a:avLst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内容占位符 2"/>
          <p:cNvSpPr txBox="1"/>
          <p:nvPr/>
        </p:nvSpPr>
        <p:spPr>
          <a:xfrm>
            <a:off x="723827" y="828457"/>
            <a:ext cx="7776864" cy="583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None/>
            </a:pPr>
            <a:r>
              <a:rPr lang="zh-CN" sz="3200" kern="0" dirty="0">
                <a:solidFill>
                  <a:prstClr val="black"/>
                </a:solidFill>
                <a:ea typeface="楷体" panose="02010609060101010101" pitchFamily="49" charset="-122"/>
              </a:rPr>
              <a:t>说说我的好办法</a:t>
            </a:r>
            <a:endParaRPr lang="en-US" altLang="zh-CN" sz="3200" kern="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0135" y="1463675"/>
            <a:ext cx="721169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说一说：你还有哪些克服马虎的好办法？</a:t>
            </a:r>
            <a:endParaRPr 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6380" y="3536946"/>
            <a:ext cx="2166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上课时要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认真听讲</a:t>
            </a:r>
            <a:r>
              <a:rPr lang="en-US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en-US" altLang="zh-CN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60512" y="3466712"/>
            <a:ext cx="1688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我和妈妈互相提醒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en-US" altLang="zh-CN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38890" y="2897249"/>
            <a:ext cx="2672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下课了，我把桌上的书本和文具都装进书包里。</a:t>
            </a:r>
            <a:endParaRPr lang="zh-CN" altLang="en-US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436807" y="2168923"/>
            <a:ext cx="3215268" cy="1467286"/>
            <a:chOff x="4434457" y="851097"/>
            <a:chExt cx="2521419" cy="2004228"/>
          </a:xfrm>
        </p:grpSpPr>
        <p:sp>
          <p:nvSpPr>
            <p:cNvPr id="16" name="云形标注 15"/>
            <p:cNvSpPr/>
            <p:nvPr/>
          </p:nvSpPr>
          <p:spPr>
            <a:xfrm>
              <a:off x="4434457" y="851097"/>
              <a:ext cx="2521419" cy="2004228"/>
            </a:xfrm>
            <a:prstGeom prst="cloudCallout">
              <a:avLst>
                <a:gd name="adj1" fmla="val 8365"/>
                <a:gd name="adj2" fmla="val 81354"/>
              </a:avLst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4916617" y="1079009"/>
              <a:ext cx="1886758" cy="13873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0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下课</a:t>
              </a:r>
              <a:r>
                <a:rPr lang="zh-CN" altLang="en-US" sz="20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了，我把桌上的书本和文具都装进书包里。</a:t>
              </a:r>
              <a:endPara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949992" y="2564612"/>
            <a:ext cx="2809287" cy="1467286"/>
            <a:chOff x="4434457" y="560360"/>
            <a:chExt cx="2521419" cy="2004228"/>
          </a:xfrm>
        </p:grpSpPr>
        <p:sp>
          <p:nvSpPr>
            <p:cNvPr id="19" name="云形标注 18"/>
            <p:cNvSpPr/>
            <p:nvPr/>
          </p:nvSpPr>
          <p:spPr>
            <a:xfrm>
              <a:off x="4434457" y="560360"/>
              <a:ext cx="2521419" cy="2004228"/>
            </a:xfrm>
            <a:prstGeom prst="cloudCallout">
              <a:avLst>
                <a:gd name="adj1" fmla="val -32220"/>
                <a:gd name="adj2" fmla="val 81354"/>
              </a:avLst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4916617" y="1079009"/>
              <a:ext cx="1886758" cy="9669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我</a:t>
              </a:r>
              <a:r>
                <a:rPr lang="zh-CN" altLang="en-US" sz="20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和妈妈互相提醒</a:t>
              </a:r>
              <a:r>
                <a:rPr lang="en-US" altLang="zh-CN" sz="20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  <a:endParaRPr lang="en-US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9969" y="4103883"/>
            <a:ext cx="4275506" cy="2966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br>
              <a:rPr lang="zh-CN" altLang="en-US" smtClean="0">
                <a:latin typeface="宋体" panose="02010600030101010101" pitchFamily="2" charset="-122"/>
                <a:sym typeface="宋体" panose="02010600030101010101" pitchFamily="2" charset="-122"/>
              </a:rPr>
            </a:br>
            <a:r>
              <a:rPr lang="zh-CN" altLang="en-US" b="0" smtClean="0">
                <a:solidFill>
                  <a:srgbClr val="D10119"/>
                </a:solidFill>
                <a:latin typeface="宋体" panose="02010600030101010101" pitchFamily="2" charset="-122"/>
                <a:ea typeface="楷体" panose="02010609060101010101" pitchFamily="49" charset="-122"/>
                <a:sym typeface="宋体" panose="02010600030101010101" pitchFamily="2" charset="-122"/>
              </a:rPr>
              <a:t>我们应该怎么做</a:t>
            </a:r>
            <a:endParaRPr lang="zh-CN" altLang="en-US" b="0" smtClean="0">
              <a:solidFill>
                <a:srgbClr val="D10119"/>
              </a:solidFill>
              <a:latin typeface="宋体" panose="02010600030101010101" pitchFamily="2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 rot="10800000" flipV="1">
            <a:off x="990600" y="1692275"/>
            <a:ext cx="7526338" cy="2803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304800"/>
            <a:endParaRPr lang="zh-CN" altLang="en-US" sz="1200" b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304800"/>
            <a:r>
              <a:rPr lang="zh-CN" altLang="en-US" sz="2600" b="0">
                <a:latin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zh-CN" altLang="en-US" sz="2000" b="0">
                <a:latin typeface="宋体" panose="02010600030101010101" pitchFamily="2" charset="-122"/>
                <a:sym typeface="宋体" panose="02010600030101010101" pitchFamily="2" charset="-122"/>
              </a:rPr>
              <a:t>（1）每天自己整理书包，学习用具按时准备好。</a:t>
            </a:r>
            <a:endParaRPr lang="zh-CN" altLang="en-US" sz="2000" b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304800"/>
            <a:r>
              <a:rPr lang="zh-CN" altLang="en-US" sz="2000" b="0">
                <a:latin typeface="宋体" panose="02010600030101010101" pitchFamily="2" charset="-122"/>
                <a:sym typeface="宋体" panose="02010600030101010101" pitchFamily="2" charset="-122"/>
              </a:rPr>
              <a:t>  （2）上课认真听讲，不做小动作，积极举手回答问题。</a:t>
            </a:r>
            <a:endParaRPr lang="zh-CN" altLang="en-US" sz="2000" b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304800"/>
            <a:r>
              <a:rPr lang="zh-CN" altLang="en-US" sz="2000" b="0">
                <a:latin typeface="宋体" panose="02010600030101010101" pitchFamily="2" charset="-122"/>
                <a:sym typeface="宋体" panose="02010600030101010101" pitchFamily="2" charset="-122"/>
              </a:rPr>
              <a:t>  （3）写作业前先认真审（shěn）题，会用重点符号标出题目要点；看清题后认真想，然后再动笔写；写时要仔细，不抄错题；每次写完作业后，都认真检查一遍，再交给老师。</a:t>
            </a:r>
            <a:endParaRPr lang="zh-CN" altLang="en-US" sz="2000" b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304800"/>
            <a:r>
              <a:rPr lang="zh-CN" altLang="en-US" sz="2000" b="0">
                <a:latin typeface="宋体" panose="02010600030101010101" pitchFamily="2" charset="-122"/>
                <a:sym typeface="宋体" panose="02010600030101010101" pitchFamily="2" charset="-122"/>
              </a:rPr>
              <a:t>  （4）作业本上和日记本中没有要改的错别字。</a:t>
            </a:r>
            <a:endParaRPr lang="zh-CN" altLang="en-US" sz="2000" b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304800"/>
            <a:r>
              <a:rPr lang="zh-CN" altLang="en-US" sz="2000" b="0">
                <a:latin typeface="宋体" panose="02010600030101010101" pitchFamily="2" charset="-122"/>
                <a:sym typeface="宋体" panose="02010600030101010101" pitchFamily="2" charset="-122"/>
              </a:rPr>
              <a:t>  （5）每次做值日和大扫除中都能仔细、认真完成任务。</a:t>
            </a:r>
            <a:endParaRPr lang="zh-CN" altLang="en-US" sz="2000" b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304800"/>
            <a:r>
              <a:rPr lang="zh-CN" altLang="en-US" sz="2000" b="0">
                <a:latin typeface="宋体" panose="02010600030101010101" pitchFamily="2" charset="-122"/>
                <a:sym typeface="宋体" panose="02010600030101010101" pitchFamily="2" charset="-122"/>
              </a:rPr>
              <a:t>  （6）对自己的工作认真负责，坚持不懈(xi</a:t>
            </a:r>
            <a:r>
              <a:rPr lang="zh-CN" altLang="en-US" sz="2000" b="0">
                <a:sym typeface="宋体" panose="02010600030101010101" pitchFamily="2" charset="-122"/>
              </a:rPr>
              <a:t>è</a:t>
            </a:r>
            <a:r>
              <a:rPr lang="zh-CN" altLang="en-US" sz="2000" b="0">
                <a:latin typeface="宋体" panose="02010600030101010101" pitchFamily="2" charset="-122"/>
                <a:sym typeface="宋体" panose="02010600030101010101" pitchFamily="2" charset="-122"/>
              </a:rPr>
              <a:t>)。</a:t>
            </a:r>
            <a:endParaRPr lang="zh-CN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云形 5"/>
          <p:cNvSpPr/>
          <p:nvPr/>
        </p:nvSpPr>
        <p:spPr>
          <a:xfrm>
            <a:off x="1763805" y="2204915"/>
            <a:ext cx="5263869" cy="2618088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40511" y="3080284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生活中的“小马虎”</a:t>
            </a:r>
            <a:endParaRPr lang="zh-CN" altLang="en-US" sz="4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109538"/>
            <a:ext cx="9144000" cy="6361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2800">
                <a:solidFill>
                  <a:srgbClr val="FF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我们不做小马虎</a:t>
            </a:r>
            <a:r>
              <a:rPr lang="zh-CN" altLang="en-US">
                <a:solidFill>
                  <a:srgbClr val="00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endParaRPr lang="zh-CN" altLang="en-US">
              <a:solidFill>
                <a:srgbClr val="0033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zh-CN" altLang="en-US">
                <a:solidFill>
                  <a:srgbClr val="00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</a:t>
            </a:r>
            <a:endParaRPr lang="zh-CN" altLang="en-US">
              <a:solidFill>
                <a:srgbClr val="00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同学们，要记牢，马马虎虎不能要。</a:t>
            </a:r>
            <a:endParaRPr lang="zh-CN" altLang="en-US">
              <a:solidFill>
                <a:schemeClr val="fol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zh-CN" altLang="en-US">
              <a:solidFill>
                <a:schemeClr val="fol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上课前，做准备，学习用具摆放好。</a:t>
            </a:r>
            <a:endParaRPr lang="zh-CN" altLang="en-US">
              <a:solidFill>
                <a:schemeClr val="fol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zh-CN" altLang="en-US">
              <a:solidFill>
                <a:schemeClr val="fol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上课时，认真听，句句牢记效果好。</a:t>
            </a:r>
            <a:endParaRPr lang="zh-CN" altLang="en-US">
              <a:solidFill>
                <a:schemeClr val="fol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zh-CN" altLang="en-US">
              <a:solidFill>
                <a:schemeClr val="fol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写作业，要专心，写完检查不能少。</a:t>
            </a:r>
            <a:endParaRPr lang="zh-CN" altLang="en-US">
              <a:solidFill>
                <a:schemeClr val="fol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zh-CN" altLang="en-US">
              <a:solidFill>
                <a:schemeClr val="fol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考试时，要仔细，认真读题很重要。</a:t>
            </a:r>
            <a:endParaRPr lang="zh-CN" altLang="en-US">
              <a:solidFill>
                <a:schemeClr val="fol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zh-CN" altLang="en-US">
              <a:solidFill>
                <a:schemeClr val="fol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生活中，有条理，物品摆放要整齐。</a:t>
            </a:r>
            <a:endParaRPr lang="zh-CN" altLang="en-US">
              <a:solidFill>
                <a:schemeClr val="fol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zh-CN" altLang="en-US">
              <a:solidFill>
                <a:schemeClr val="fol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我们不做小马虎，要和马虎再见了。</a:t>
            </a:r>
            <a:endParaRPr lang="zh-CN" altLang="en-US">
              <a:solidFill>
                <a:schemeClr val="fol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zh-CN" altLang="en-US">
              <a:solidFill>
                <a:srgbClr val="00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en-US" altLang="zh-CN">
              <a:solidFill>
                <a:srgbClr val="CC33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0964" name="WordArt 4"/>
          <p:cNvPicPr>
            <a:picLocks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30413" y="5510213"/>
            <a:ext cx="5072062" cy="1066800"/>
          </a:xfrm>
          <a:prstGeom prst="rect">
            <a:avLst/>
          </a:prstGeom>
          <a:noFill/>
        </p:spPr>
      </p:pic>
      <p:pic>
        <p:nvPicPr>
          <p:cNvPr id="5" name="图片 4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3793" y="4445"/>
            <a:ext cx="1666875" cy="5143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754" y="1196844"/>
            <a:ext cx="7643045" cy="2663955"/>
          </a:xfrm>
        </p:spPr>
        <p:txBody>
          <a:bodyPr/>
          <a:lstStyle/>
          <a:p>
            <a:pPr algn="l"/>
            <a:r>
              <a:rPr lang="zh-CN" altLang="en-US" sz="10600" b="1" dirty="0">
                <a:solidFill>
                  <a:srgbClr val="800000"/>
                </a:solidFill>
                <a:ea typeface="楷体_GB2312" pitchFamily="49" charset="-122"/>
              </a:rPr>
              <a:t>放松一下</a:t>
            </a:r>
            <a:r>
              <a:rPr lang="en-US" altLang="zh-CN" sz="10600" b="1" dirty="0">
                <a:solidFill>
                  <a:srgbClr val="800000"/>
                </a:solidFill>
                <a:ea typeface="楷体_GB2312" pitchFamily="49" charset="-122"/>
              </a:rPr>
              <a:t>---</a:t>
            </a:r>
            <a:r>
              <a:rPr lang="en-US" altLang="zh-CN" sz="10600" b="1" dirty="0">
                <a:solidFill>
                  <a:srgbClr val="0000FF"/>
                </a:solidFill>
                <a:ea typeface="楷体_GB2312" pitchFamily="49" charset="-122"/>
              </a:rPr>
              <a:t> </a:t>
            </a:r>
            <a:r>
              <a:rPr lang="zh-CN" altLang="en-US" sz="8000" b="1" dirty="0">
                <a:solidFill>
                  <a:srgbClr val="0000FF"/>
                </a:solidFill>
                <a:ea typeface="楷体_GB2312" pitchFamily="49" charset="-122"/>
              </a:rPr>
              <a:t>认真找不同</a:t>
            </a:r>
            <a:endParaRPr lang="zh-CN" altLang="en-US" sz="8000" b="1" dirty="0">
              <a:solidFill>
                <a:srgbClr val="0000FF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9" name="文本占位符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700" name="内容占位符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1447800" y="457200"/>
            <a:ext cx="6400800" cy="609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5e9df18a0ecafd4cb5cfddeb7396e68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0b349a9e431f7f3ce57230546f6d72d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15f08580c5276bf71f700f975d1c7d3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651500" y="0"/>
            <a:ext cx="8636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4400"/>
              <a:t>★</a:t>
            </a:r>
            <a:endParaRPr lang="en-US" altLang="zh-CN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QQ截图2017030908413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3536950"/>
          </a:xfrm>
          <a:prstGeom prst="rect">
            <a:avLst/>
          </a:prstGeom>
          <a:noFill/>
        </p:spPr>
      </p:pic>
      <p:pic>
        <p:nvPicPr>
          <p:cNvPr id="11269" name="Picture 5" descr="QQ截图201703090841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463"/>
            <a:ext cx="9144000" cy="3284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52397" y="1772885"/>
            <a:ext cx="6840475" cy="4320300"/>
          </a:xfrm>
          <a:prstGeom prst="roundRect">
            <a:avLst>
              <a:gd name="adj" fmla="val 4906"/>
            </a:avLst>
          </a:prstGeom>
          <a:solidFill>
            <a:schemeClr val="bg1"/>
          </a:solidFill>
          <a:ln w="34925">
            <a:solidFill>
              <a:srgbClr val="C16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内容占位符 2"/>
          <p:cNvSpPr txBox="1"/>
          <p:nvPr/>
        </p:nvSpPr>
        <p:spPr>
          <a:xfrm>
            <a:off x="684203" y="980830"/>
            <a:ext cx="7776864" cy="5835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None/>
            </a:pPr>
            <a:r>
              <a:rPr lang="zh-CN" sz="3200" kern="0" dirty="0">
                <a:solidFill>
                  <a:prstClr val="black"/>
                </a:solidFill>
                <a:ea typeface="楷体" panose="02010609060101010101" pitchFamily="49" charset="-122"/>
              </a:rPr>
              <a:t>好习惯伴我成长</a:t>
            </a:r>
            <a:endParaRPr lang="en-US" altLang="zh-CN" sz="3200" kern="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1374140" y="1945005"/>
          <a:ext cx="6396990" cy="38646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69740"/>
                <a:gridCol w="936065"/>
                <a:gridCol w="1008070"/>
                <a:gridCol w="1008070"/>
                <a:gridCol w="1008070"/>
                <a:gridCol w="966975"/>
              </a:tblGrid>
              <a:tr h="6311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0" dirty="0" smtClean="0">
                          <a:ln>
                            <a:noFill/>
                          </a:ln>
                          <a:solidFill>
                            <a:srgbClr val="C1659D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内</a:t>
                      </a:r>
                      <a:r>
                        <a:rPr lang="zh-CN" altLang="en-US" sz="1600" b="0" baseline="0" dirty="0" smtClean="0">
                          <a:ln>
                            <a:noFill/>
                          </a:ln>
                          <a:solidFill>
                            <a:srgbClr val="C1659D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  <a:r>
                        <a:rPr lang="zh-CN" altLang="en-US" sz="1600" b="0" dirty="0" smtClean="0">
                          <a:ln>
                            <a:noFill/>
                          </a:ln>
                          <a:solidFill>
                            <a:srgbClr val="C1659D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容</a:t>
                      </a:r>
                      <a:endParaRPr lang="zh-CN" altLang="en-US" sz="1600" b="0" dirty="0">
                        <a:ln>
                          <a:noFill/>
                        </a:ln>
                        <a:solidFill>
                          <a:srgbClr val="C1659D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b="0" dirty="0" smtClean="0">
                          <a:ln>
                            <a:noFill/>
                          </a:ln>
                          <a:solidFill>
                            <a:srgbClr val="C1659D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星期一</a:t>
                      </a:r>
                      <a:endParaRPr lang="zh-CN" altLang="en-US" sz="1600" b="0" dirty="0">
                        <a:ln>
                          <a:noFill/>
                        </a:ln>
                        <a:solidFill>
                          <a:srgbClr val="C1659D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b="0" dirty="0" smtClean="0">
                          <a:ln>
                            <a:noFill/>
                          </a:ln>
                          <a:solidFill>
                            <a:srgbClr val="C1659D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星期二</a:t>
                      </a:r>
                      <a:endParaRPr lang="zh-CN" altLang="en-US" sz="1600" b="0" dirty="0">
                        <a:ln>
                          <a:noFill/>
                        </a:ln>
                        <a:solidFill>
                          <a:srgbClr val="C1659D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b="0" dirty="0" smtClean="0">
                          <a:ln>
                            <a:noFill/>
                          </a:ln>
                          <a:solidFill>
                            <a:srgbClr val="C1659D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星期三</a:t>
                      </a:r>
                      <a:endParaRPr lang="zh-CN" altLang="en-US" sz="1600" b="0" dirty="0">
                        <a:ln>
                          <a:noFill/>
                        </a:ln>
                        <a:solidFill>
                          <a:srgbClr val="C1659D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b="0" dirty="0" smtClean="0">
                          <a:ln>
                            <a:noFill/>
                          </a:ln>
                          <a:solidFill>
                            <a:srgbClr val="C1659D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星期四</a:t>
                      </a:r>
                      <a:endParaRPr lang="zh-CN" altLang="en-US" sz="1600" b="0" dirty="0">
                        <a:ln>
                          <a:noFill/>
                        </a:ln>
                        <a:solidFill>
                          <a:srgbClr val="C1659D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b="0" dirty="0" smtClean="0">
                          <a:ln>
                            <a:noFill/>
                          </a:ln>
                          <a:solidFill>
                            <a:srgbClr val="C1659D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星期五</a:t>
                      </a:r>
                      <a:endParaRPr lang="zh-CN" altLang="en-US" sz="1600" b="0" dirty="0">
                        <a:ln>
                          <a:noFill/>
                        </a:ln>
                        <a:solidFill>
                          <a:srgbClr val="C1659D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F3"/>
                    </a:solidFill>
                  </a:tcPr>
                </a:tc>
              </a:tr>
              <a:tr h="6311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认真</a:t>
                      </a:r>
                      <a:r>
                        <a:rPr lang="zh-CN" altLang="en-US" sz="1600" b="0" dirty="0" smtClean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抄写</a:t>
                      </a:r>
                      <a:endParaRPr lang="en-US" altLang="zh-CN" sz="1600" b="0" dirty="0" smtClean="0">
                        <a:ln>
                          <a:noFill/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600" b="0" dirty="0" smtClean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家庭作业</a:t>
                      </a:r>
                      <a:endParaRPr lang="zh-CN" altLang="en-US" sz="1600" b="0" dirty="0">
                        <a:ln>
                          <a:noFill/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7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6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7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7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7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7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7C9"/>
                    </a:solidFill>
                  </a:tcPr>
                </a:tc>
              </a:tr>
              <a:tr h="6311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作业书写工整</a:t>
                      </a:r>
                      <a:endParaRPr lang="zh-CN" altLang="en-US" sz="1600" b="0" dirty="0">
                        <a:ln>
                          <a:noFill/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C6"/>
                    </a:solidFill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做完</a:t>
                      </a:r>
                      <a:r>
                        <a:rPr lang="zh-CN" altLang="en-US" sz="1600" b="0" dirty="0" smtClean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作业</a:t>
                      </a:r>
                      <a:endParaRPr lang="en-US" altLang="zh-CN" sz="1600" b="0" dirty="0" smtClean="0">
                        <a:ln>
                          <a:noFill/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600" b="0" dirty="0" smtClean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认真</a:t>
                      </a:r>
                      <a:r>
                        <a:rPr lang="zh-CN" altLang="en-US" sz="1600" b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检查</a:t>
                      </a:r>
                      <a:endParaRPr lang="zh-CN" altLang="en-US" sz="1600" b="0" dirty="0">
                        <a:ln>
                          <a:noFill/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BE"/>
                    </a:solidFill>
                  </a:tcPr>
                </a:tc>
              </a:tr>
              <a:tr h="6311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按课表收拾整理自己的书包</a:t>
                      </a:r>
                      <a:endParaRPr lang="zh-CN" altLang="en-US" sz="1600" b="0" dirty="0">
                        <a:ln>
                          <a:noFill/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3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3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3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3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3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3F9"/>
                    </a:solidFill>
                  </a:tcPr>
                </a:tc>
              </a:tr>
              <a:tr h="6311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0" dirty="0" smtClean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自己洗</a:t>
                      </a:r>
                      <a:endParaRPr lang="en-US" altLang="zh-CN" sz="1600" b="0" dirty="0" smtClean="0">
                        <a:ln>
                          <a:noFill/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600" b="0" dirty="0" smtClean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红领巾</a:t>
                      </a:r>
                      <a:endParaRPr lang="zh-CN" altLang="en-US" sz="1600" b="0" dirty="0">
                        <a:ln>
                          <a:noFill/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C8"/>
                    </a:solidFill>
                  </a:tcPr>
                </a:tc>
              </a:tr>
            </a:tbl>
          </a:graphicData>
        </a:graphic>
      </p:graphicFrame>
      <p:pic>
        <p:nvPicPr>
          <p:cNvPr id="5" name="图片 4" descr="logo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483793" y="4445"/>
            <a:ext cx="1666875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45470" y="1484865"/>
            <a:ext cx="545465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588010" y="812800"/>
            <a:ext cx="2039855" cy="50101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zh-CN" altLang="en-US" sz="3600" b="1" kern="10" spc="-360" dirty="0" smtClean="0">
                <a:ln w="12700">
                  <a:solidFill>
                    <a:schemeClr val="bg1"/>
                  </a:solidFill>
                  <a:round/>
                </a:ln>
                <a:solidFill>
                  <a:srgbClr val="5C945D"/>
                </a:solidFill>
                <a:effectLst>
                  <a:outerShdw dist="38100" dir="18900000" algn="ctr" rotWithShape="0">
                    <a:srgbClr val="DBE9DB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看一看，说一说</a:t>
            </a:r>
            <a:endParaRPr lang="zh-CN" altLang="en-US" sz="3600" b="1" kern="10" spc="-360" dirty="0" smtClean="0">
              <a:ln w="12700">
                <a:solidFill>
                  <a:schemeClr val="bg1"/>
                </a:solidFill>
                <a:round/>
              </a:ln>
              <a:solidFill>
                <a:srgbClr val="5C945D"/>
              </a:solidFill>
              <a:effectLst>
                <a:outerShdw dist="38100" dir="18900000" algn="ctr" rotWithShape="0">
                  <a:srgbClr val="DBE9DB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云形标注 7"/>
          <p:cNvSpPr/>
          <p:nvPr/>
        </p:nvSpPr>
        <p:spPr>
          <a:xfrm>
            <a:off x="4067965" y="661435"/>
            <a:ext cx="4508787" cy="2407540"/>
          </a:xfrm>
          <a:prstGeom prst="wedgeEllipseCallout">
            <a:avLst>
              <a:gd name="adj1" fmla="val -39127"/>
              <a:gd name="adj2" fmla="val 31017"/>
            </a:avLst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algn="l" defTabSz="685800">
              <a:lnSpc>
                <a:spcPct val="100000"/>
              </a:lnSpc>
              <a:defRPr/>
            </a:pP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丁丁把衣服纽扣扣错了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同学们</a:t>
            </a:r>
            <a:r>
              <a:rPr 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看见后会怎么说？</a:t>
            </a:r>
            <a:endParaRPr lang="zh-CN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云形标注 7"/>
          <p:cNvSpPr/>
          <p:nvPr/>
        </p:nvSpPr>
        <p:spPr>
          <a:xfrm>
            <a:off x="4211975" y="3429000"/>
            <a:ext cx="4508787" cy="2407540"/>
          </a:xfrm>
          <a:prstGeom prst="wedgeEllipseCallout">
            <a:avLst>
              <a:gd name="adj1" fmla="val -39127"/>
              <a:gd name="adj2" fmla="val 31017"/>
            </a:avLst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algn="l" defTabSz="685800">
              <a:lnSpc>
                <a:spcPct val="100000"/>
              </a:lnSpc>
              <a:defRPr/>
            </a:pP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丁丁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起床穿衣服时，可能是想穿快点，免得上学迟到，结果却忙中出错，太马虎了。</a:t>
            </a:r>
            <a:endParaRPr lang="zh-CN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9475" y="701401"/>
            <a:ext cx="3682017" cy="5485701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6660145" y="2996970"/>
            <a:ext cx="1485952" cy="474044"/>
          </a:xfrm>
          <a:prstGeom prst="wedgeRoundRectCallout">
            <a:avLst>
              <a:gd name="adj1" fmla="val -49874"/>
              <a:gd name="adj2" fmla="val 8182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的铲子呢？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云形标注 7"/>
          <p:cNvSpPr/>
          <p:nvPr/>
        </p:nvSpPr>
        <p:spPr>
          <a:xfrm>
            <a:off x="595630" y="1014122"/>
            <a:ext cx="3462020" cy="2369820"/>
          </a:xfrm>
          <a:prstGeom prst="wedgeEllipseCallout">
            <a:avLst>
              <a:gd name="adj1" fmla="val 26942"/>
              <a:gd name="adj2" fmla="val 28139"/>
            </a:avLst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algn="l" defTabSz="685800">
              <a:lnSpc>
                <a:spcPct val="100000"/>
              </a:lnSpc>
              <a:defRPr/>
            </a:pP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猜一猜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  <a:r>
              <a:rPr 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东</a:t>
            </a:r>
            <a:r>
              <a:rPr 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东</a:t>
            </a:r>
            <a:r>
              <a:rPr 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是因为什么原因把自己的铲子弄丢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云形标注 7"/>
          <p:cNvSpPr/>
          <p:nvPr/>
        </p:nvSpPr>
        <p:spPr>
          <a:xfrm>
            <a:off x="395710" y="3645015"/>
            <a:ext cx="4508787" cy="2407540"/>
          </a:xfrm>
          <a:prstGeom prst="wedgeEllipseCallout">
            <a:avLst>
              <a:gd name="adj1" fmla="val -39127"/>
              <a:gd name="adj2" fmla="val 31017"/>
            </a:avLst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algn="l" defTabSz="685800">
              <a:lnSpc>
                <a:spcPct val="100000"/>
              </a:lnSpc>
              <a:defRPr/>
            </a:pP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玩沙子的东东可能是玩得太兴奋了，所以离开时落下了铲子。</a:t>
            </a:r>
            <a:endParaRPr lang="zh-CN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0490" y="1484865"/>
            <a:ext cx="6535277" cy="4958086"/>
          </a:xfrm>
          <a:prstGeom prst="rect">
            <a:avLst/>
          </a:prstGeom>
        </p:spPr>
      </p:pic>
      <p:sp>
        <p:nvSpPr>
          <p:cNvPr id="4" name="云形标注 7"/>
          <p:cNvSpPr/>
          <p:nvPr/>
        </p:nvSpPr>
        <p:spPr>
          <a:xfrm>
            <a:off x="539720" y="836820"/>
            <a:ext cx="3370817" cy="2337595"/>
          </a:xfrm>
          <a:prstGeom prst="wedgeEllipseCallout">
            <a:avLst>
              <a:gd name="adj1" fmla="val 34080"/>
              <a:gd name="adj2" fmla="val 38004"/>
            </a:avLst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algn="l" defTabSz="685800">
              <a:lnSpc>
                <a:spcPct val="100000"/>
              </a:lnSpc>
              <a:defRPr/>
            </a:pP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想一想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丢</a:t>
            </a:r>
            <a:r>
              <a:rPr 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了东西的小主人会遇到哪些麻烦？</a:t>
            </a:r>
            <a:endParaRPr lang="zh-CN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云形标注 7"/>
          <p:cNvSpPr/>
          <p:nvPr/>
        </p:nvSpPr>
        <p:spPr>
          <a:xfrm>
            <a:off x="251701" y="3717019"/>
            <a:ext cx="3600250" cy="2191525"/>
          </a:xfrm>
          <a:prstGeom prst="wedgeEllipseCallout">
            <a:avLst>
              <a:gd name="adj1" fmla="val -39127"/>
              <a:gd name="adj2" fmla="val 31017"/>
            </a:avLst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algn="l" defTabSz="685800">
              <a:lnSpc>
                <a:spcPct val="100000"/>
              </a:lnSpc>
              <a:defRPr/>
            </a:pP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由于平时很马虎，如果说不出丢的东西的特征，就领不回丢失的东西。</a:t>
            </a:r>
            <a:endParaRPr lang="zh-CN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3517</Words>
  <Application>WPS 演示</Application>
  <PresentationFormat>全屏显示(4:3)</PresentationFormat>
  <Paragraphs>284</Paragraphs>
  <Slides>67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67</vt:i4>
      </vt:variant>
    </vt:vector>
  </HeadingPairs>
  <TitlesOfParts>
    <vt:vector size="82" baseType="lpstr">
      <vt:lpstr>Arial</vt:lpstr>
      <vt:lpstr>宋体</vt:lpstr>
      <vt:lpstr>Wingdings</vt:lpstr>
      <vt:lpstr>Calibri</vt:lpstr>
      <vt:lpstr>楷体</vt:lpstr>
      <vt:lpstr>微软雅黑</vt:lpstr>
      <vt:lpstr>楷体_GB2312</vt:lpstr>
      <vt:lpstr>Arial Unicode MS</vt:lpstr>
      <vt:lpstr>Times New Roman</vt:lpstr>
      <vt:lpstr>Calibri</vt:lpstr>
      <vt:lpstr>隶书</vt:lpstr>
      <vt:lpstr>黑体</vt:lpstr>
      <vt:lpstr>Calibri Light</vt:lpstr>
      <vt:lpstr>新宋体</vt:lpstr>
      <vt:lpstr>Office 主题</vt:lpstr>
      <vt:lpstr>PowerPoint 演示文稿</vt:lpstr>
      <vt:lpstr>读一读</vt:lpstr>
      <vt:lpstr>马虎的来历</vt:lpstr>
      <vt:lpstr>马虎的来历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极小失误，重大损失</vt:lpstr>
      <vt:lpstr>一点疏忽可能造成全盘皆输</vt:lpstr>
      <vt:lpstr>一点之差，十六万之失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我们应该怎么做</vt:lpstr>
      <vt:lpstr>PowerPoint 演示文稿</vt:lpstr>
      <vt:lpstr>放松一下--- 认真找不同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www.xkb1.com</Company>
  <LinksUpToDate>false</LinksUpToDate>
  <SharedDoc>false</SharedDoc>
  <HyperlinksChanged>false</HyperlinksChanged>
  <AppVersion>14.0000</AppVersion>
  <Manager>www.xkb1.com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www.xkb1.com</dc:title>
  <dc:creator>www.xkb1.com; User</dc:creator>
  <cp:keywords>www.xkb1.com</cp:keywords>
  <dc:description>www.xkb1.com</dc:description>
  <dc:subject>www.xkb1.com</dc:subject>
  <cp:category>www.xkb1.com</cp:category>
  <cp:lastModifiedBy>WPS_121870007</cp:lastModifiedBy>
  <cp:revision>2</cp:revision>
  <dcterms:created xsi:type="dcterms:W3CDTF">2017-09-04T05:55:00Z</dcterms:created>
  <dcterms:modified xsi:type="dcterms:W3CDTF">2019-02-28T06:17:18Z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2052-10.8.2.6837</vt:lpwstr>
  </property>
</Properties>
</file>