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9" r:id="rId2"/>
    <p:sldId id="297" r:id="rId3"/>
    <p:sldId id="257" r:id="rId4"/>
    <p:sldId id="258" r:id="rId5"/>
    <p:sldId id="261" r:id="rId6"/>
    <p:sldId id="262" r:id="rId7"/>
    <p:sldId id="264" r:id="rId8"/>
    <p:sldId id="272" r:id="rId9"/>
    <p:sldId id="275" r:id="rId10"/>
    <p:sldId id="268" r:id="rId11"/>
    <p:sldId id="265" r:id="rId12"/>
    <p:sldId id="273" r:id="rId13"/>
    <p:sldId id="327" r:id="rId14"/>
    <p:sldId id="263" r:id="rId15"/>
    <p:sldId id="278" r:id="rId16"/>
    <p:sldId id="270" r:id="rId17"/>
    <p:sldId id="285" r:id="rId18"/>
    <p:sldId id="290" r:id="rId19"/>
    <p:sldId id="280" r:id="rId20"/>
    <p:sldId id="298" r:id="rId21"/>
    <p:sldId id="296" r:id="rId22"/>
    <p:sldId id="271" r:id="rId23"/>
    <p:sldId id="281" r:id="rId24"/>
    <p:sldId id="291" r:id="rId25"/>
    <p:sldId id="286" r:id="rId26"/>
    <p:sldId id="292" r:id="rId27"/>
    <p:sldId id="282" r:id="rId28"/>
    <p:sldId id="283" r:id="rId29"/>
    <p:sldId id="289" r:id="rId30"/>
    <p:sldId id="293" r:id="rId31"/>
    <p:sldId id="276" r:id="rId32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518" y="-108"/>
      </p:cViewPr>
      <p:guideLst>
        <p:guide orient="horz" pos="2150"/>
        <p:guide pos="28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28263" cy="737282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2019/5/11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84a79400b720cd28738b65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365" y="1049020"/>
            <a:ext cx="5939155" cy="3744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Rectangle 2"/>
          <p:cNvSpPr>
            <a:spLocks noGrp="1" noChangeArrowheads="1"/>
          </p:cNvSpPr>
          <p:nvPr/>
        </p:nvSpPr>
        <p:spPr>
          <a:xfrm>
            <a:off x="860425" y="5052695"/>
            <a:ext cx="37338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</a:rPr>
              <a:t>这是什么？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4594225" y="4917440"/>
            <a:ext cx="3709670" cy="2392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棉花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25415" y="4739005"/>
            <a:ext cx="13290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mián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-5080" y="264795"/>
            <a:ext cx="45993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0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anose="02010600030101010101" pitchFamily="2" charset="-122"/>
              </a:rPr>
              <a:t>【统编小学语文一年级下册】</a:t>
            </a:r>
            <a:endParaRPr lang="zh-CN" altLang="en-US" sz="2000" b="1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  <p:bldP spid="7170" grpId="1" build="allAtOnce" bldLvl="0" animBg="1"/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棉花姑娘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8265" y="3538220"/>
            <a:ext cx="5288280" cy="3375660"/>
          </a:xfrm>
          <a:prstGeom prst="rect">
            <a:avLst/>
          </a:prstGeom>
        </p:spPr>
      </p:pic>
      <p:sp>
        <p:nvSpPr>
          <p:cNvPr id="49154" name="文本框 58378"/>
          <p:cNvSpPr txBox="1"/>
          <p:nvPr/>
        </p:nvSpPr>
        <p:spPr>
          <a:xfrm>
            <a:off x="1264920" y="1255078"/>
            <a:ext cx="6913563" cy="3113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燕子捉    </a:t>
            </a:r>
            <a:r>
              <a:rPr lang="zh-CN" altLang="en-US" sz="3600" u="sng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600" b="1" u="sng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600" u="sng" dirty="0">
                <a:latin typeface="楷体_GB2312" pitchFamily="49" charset="-122"/>
                <a:ea typeface="楷体_GB2312" pitchFamily="49" charset="-122"/>
              </a:rPr>
              <a:t>        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的害虫，</a:t>
            </a:r>
          </a:p>
          <a:p>
            <a:pPr>
              <a:spcBef>
                <a:spcPct val="50000"/>
              </a:spcBef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啄木鸟捉  </a:t>
            </a:r>
            <a:r>
              <a:rPr lang="zh-CN" altLang="en-US" sz="3600" u="sng" dirty="0">
                <a:latin typeface="楷体_GB2312" pitchFamily="49" charset="-122"/>
                <a:ea typeface="楷体_GB2312" pitchFamily="49" charset="-122"/>
              </a:rPr>
              <a:t>           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的害虫，</a:t>
            </a:r>
          </a:p>
          <a:p>
            <a:pPr>
              <a:spcBef>
                <a:spcPct val="50000"/>
              </a:spcBef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青蛙捉    </a:t>
            </a:r>
            <a:r>
              <a:rPr lang="zh-CN" altLang="en-US" sz="3600" u="sng" dirty="0">
                <a:latin typeface="楷体_GB2312" pitchFamily="49" charset="-122"/>
                <a:ea typeface="楷体_GB2312" pitchFamily="49" charset="-122"/>
              </a:rPr>
              <a:t>           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的害虫，</a:t>
            </a:r>
          </a:p>
          <a:p>
            <a:pPr>
              <a:spcBef>
                <a:spcPct val="50000"/>
              </a:spcBef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七星瓢虫吃</a:t>
            </a:r>
            <a:r>
              <a:rPr lang="zh-CN" altLang="en-US" sz="3600" u="sng" dirty="0">
                <a:latin typeface="楷体_GB2312" pitchFamily="49" charset="-122"/>
                <a:ea typeface="楷体_GB2312" pitchFamily="49" charset="-122"/>
              </a:rPr>
              <a:t>           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的蚜虫。</a:t>
            </a:r>
          </a:p>
        </p:txBody>
      </p:sp>
      <p:sp>
        <p:nvSpPr>
          <p:cNvPr id="58380" name="文本框 58379"/>
          <p:cNvSpPr txBox="1"/>
          <p:nvPr/>
        </p:nvSpPr>
        <p:spPr>
          <a:xfrm>
            <a:off x="3968750" y="1193483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空中飞</a:t>
            </a:r>
          </a:p>
        </p:txBody>
      </p:sp>
      <p:sp>
        <p:nvSpPr>
          <p:cNvPr id="58381" name="文本框 58380"/>
          <p:cNvSpPr txBox="1"/>
          <p:nvPr/>
        </p:nvSpPr>
        <p:spPr>
          <a:xfrm>
            <a:off x="3968750" y="1982153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树干里</a:t>
            </a:r>
            <a:r>
              <a:rPr lang="zh-CN" altLang="en-US" sz="3600" b="1" dirty="0">
                <a:solidFill>
                  <a:srgbClr val="3333FF"/>
                </a:solidFill>
                <a:latin typeface="Arial" panose="020B0604020202020204" pitchFamily="34" charset="0"/>
                <a:ea typeface="楷体_GB2312" pitchFamily="49" charset="-122"/>
              </a:rPr>
              <a:t>  </a:t>
            </a:r>
          </a:p>
        </p:txBody>
      </p:sp>
      <p:sp>
        <p:nvSpPr>
          <p:cNvPr id="58382" name="文本框 58381"/>
          <p:cNvSpPr txBox="1"/>
          <p:nvPr/>
        </p:nvSpPr>
        <p:spPr>
          <a:xfrm>
            <a:off x="3968750" y="2780030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田里</a:t>
            </a:r>
          </a:p>
        </p:txBody>
      </p:sp>
      <p:sp>
        <p:nvSpPr>
          <p:cNvPr id="58385" name="文本框 58384"/>
          <p:cNvSpPr txBox="1"/>
          <p:nvPr/>
        </p:nvSpPr>
        <p:spPr>
          <a:xfrm>
            <a:off x="3689350" y="3603943"/>
            <a:ext cx="26638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棉花叶子上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/>
      <p:bldP spid="58381" grpId="0"/>
      <p:bldP spid="58382" grpId="0"/>
      <p:bldP spid="583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棉花姑娘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590" y="3232150"/>
            <a:ext cx="6369685" cy="3623310"/>
          </a:xfrm>
          <a:prstGeom prst="rect">
            <a:avLst/>
          </a:prstGeom>
        </p:spPr>
      </p:pic>
      <p:pic>
        <p:nvPicPr>
          <p:cNvPr id="8" name="图片 7" descr="田字格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029" y="2106279"/>
            <a:ext cx="2809875" cy="2828925"/>
          </a:xfrm>
          <a:prstGeom prst="rect">
            <a:avLst/>
          </a:prstGeom>
        </p:spPr>
      </p:pic>
      <p:pic>
        <p:nvPicPr>
          <p:cNvPr id="9" name="图片 8" descr="田字格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9117" y="2106596"/>
            <a:ext cx="2809875" cy="2828925"/>
          </a:xfrm>
          <a:prstGeom prst="rect">
            <a:avLst/>
          </a:prstGeom>
        </p:spPr>
      </p:pic>
      <p:sp>
        <p:nvSpPr>
          <p:cNvPr id="11267" name="Oval 3"/>
          <p:cNvSpPr/>
          <p:nvPr/>
        </p:nvSpPr>
        <p:spPr>
          <a:xfrm>
            <a:off x="675005" y="367665"/>
            <a:ext cx="4159885" cy="889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5400" b="1" i="1" dirty="0">
                <a:latin typeface="Times New Roman" panose="02020603050405020304" pitchFamily="18" charset="0"/>
                <a:ea typeface="楷体_GB2312" pitchFamily="49" charset="-122"/>
              </a:rPr>
              <a:t>写一写</a:t>
            </a:r>
          </a:p>
        </p:txBody>
      </p:sp>
      <p:sp>
        <p:nvSpPr>
          <p:cNvPr id="5" name="矩形 4"/>
          <p:cNvSpPr/>
          <p:nvPr/>
        </p:nvSpPr>
        <p:spPr>
          <a:xfrm>
            <a:off x="1112520" y="2334895"/>
            <a:ext cx="2045970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6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奇</a:t>
            </a:r>
          </a:p>
        </p:txBody>
      </p:sp>
      <p:sp>
        <p:nvSpPr>
          <p:cNvPr id="11" name="矩形 10"/>
          <p:cNvSpPr/>
          <p:nvPr/>
        </p:nvSpPr>
        <p:spPr>
          <a:xfrm>
            <a:off x="1150620" y="2199640"/>
            <a:ext cx="2045970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一</a:t>
            </a:r>
          </a:p>
        </p:txBody>
      </p:sp>
      <p:sp>
        <p:nvSpPr>
          <p:cNvPr id="6" name="矩形 5"/>
          <p:cNvSpPr/>
          <p:nvPr/>
        </p:nvSpPr>
        <p:spPr>
          <a:xfrm>
            <a:off x="5980430" y="2195195"/>
            <a:ext cx="2045970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6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星</a:t>
            </a:r>
          </a:p>
        </p:txBody>
      </p:sp>
      <p:sp>
        <p:nvSpPr>
          <p:cNvPr id="3" name="矩形 2"/>
          <p:cNvSpPr/>
          <p:nvPr/>
        </p:nvSpPr>
        <p:spPr>
          <a:xfrm>
            <a:off x="5981065" y="2945130"/>
            <a:ext cx="2045970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棉花姑娘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80" y="3144520"/>
            <a:ext cx="6503670" cy="3699510"/>
          </a:xfrm>
          <a:prstGeom prst="rect">
            <a:avLst/>
          </a:prstGeom>
        </p:spPr>
      </p:pic>
      <p:pic>
        <p:nvPicPr>
          <p:cNvPr id="8" name="图片 7" descr="田字格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134" y="2290429"/>
            <a:ext cx="2809875" cy="2828925"/>
          </a:xfrm>
          <a:prstGeom prst="rect">
            <a:avLst/>
          </a:prstGeom>
        </p:spPr>
      </p:pic>
      <p:pic>
        <p:nvPicPr>
          <p:cNvPr id="9" name="图片 8" descr="田字格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8927" y="2290746"/>
            <a:ext cx="2809875" cy="28289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110" y="2519680"/>
            <a:ext cx="2045970" cy="26460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干</a:t>
            </a:r>
          </a:p>
        </p:txBody>
      </p:sp>
      <p:sp>
        <p:nvSpPr>
          <p:cNvPr id="5" name="矩形 4"/>
          <p:cNvSpPr/>
          <p:nvPr/>
        </p:nvSpPr>
        <p:spPr>
          <a:xfrm>
            <a:off x="5922645" y="2409825"/>
            <a:ext cx="1663065" cy="26460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七</a:t>
            </a:r>
          </a:p>
        </p:txBody>
      </p:sp>
      <p:sp>
        <p:nvSpPr>
          <p:cNvPr id="11" name="矩形 10"/>
          <p:cNvSpPr/>
          <p:nvPr/>
        </p:nvSpPr>
        <p:spPr>
          <a:xfrm>
            <a:off x="1007110" y="2396490"/>
            <a:ext cx="2045970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43905" y="2288540"/>
            <a:ext cx="2540000" cy="2646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乚</a:t>
            </a:r>
          </a:p>
        </p:txBody>
      </p:sp>
      <p:sp>
        <p:nvSpPr>
          <p:cNvPr id="11267" name="Oval 3"/>
          <p:cNvSpPr/>
          <p:nvPr/>
        </p:nvSpPr>
        <p:spPr>
          <a:xfrm>
            <a:off x="549275" y="553085"/>
            <a:ext cx="4159885" cy="889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5400" b="1" i="1" dirty="0">
                <a:latin typeface="Times New Roman" panose="02020603050405020304" pitchFamily="18" charset="0"/>
                <a:ea typeface="楷体_GB2312" pitchFamily="49" charset="-122"/>
              </a:rPr>
              <a:t>写一写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棉花姑娘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" y="1714500"/>
            <a:ext cx="9076055" cy="5164455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1179830" y="857885"/>
            <a:ext cx="594804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19 </a:t>
            </a:r>
            <a:r>
              <a:rPr lang="zh-CN" alt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棉花姑娘</a:t>
            </a: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2460625" y="2061845"/>
            <a:ext cx="35153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（第二课时）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棉花姑娘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335" y="2520950"/>
            <a:ext cx="2186940" cy="4337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5080" y="187325"/>
            <a:ext cx="43903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36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anose="02010600030101010101" pitchFamily="2" charset="-122"/>
              </a:rPr>
              <a:t>【认一认】</a:t>
            </a:r>
            <a:endParaRPr lang="zh-CN" altLang="en-US" sz="3600" b="1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574040" y="1080770"/>
            <a:ext cx="8335645" cy="5432425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>
              <a:buNone/>
            </a:pPr>
            <a:r>
              <a:rPr lang="en-US" altLang="zh-CN" sz="3600" b="1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mián  niáng    zhì     yàn     bié    gàn  rán</a:t>
            </a:r>
            <a:endParaRPr lang="en-US" altLang="zh-CN" sz="3600" b="1" dirty="0">
              <a:solidFill>
                <a:srgbClr val="0066FF"/>
              </a:solidFill>
              <a:latin typeface="方正舒体" panose="02010601030101010101" charset="-122"/>
              <a:ea typeface="方正舒体" panose="02010601030101010101" charset="-122"/>
            </a:endParaRPr>
          </a:p>
          <a:p>
            <a:pPr algn="l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棉   娘     治   燕   别   干  然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3600" b="1" dirty="0"/>
          </a:p>
          <a:p>
            <a:pPr algn="l"/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altLang="zh-CN" sz="3600" b="1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qí     kē      piáo      bì     tǔ        lā     bìng </a:t>
            </a:r>
            <a:endParaRPr lang="en-US" altLang="zh-CN" sz="3600" b="1" dirty="0">
              <a:ln w="1016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奇   颗   瓢    碧   吐   啦   病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舒体" panose="02010601030101010101" charset="-122"/>
              <a:ea typeface="方正舒体" panose="02010601030101010101" charset="-122"/>
            </a:endParaRPr>
          </a:p>
          <a:p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yī      bié        qī      xīng</a:t>
            </a:r>
          </a:p>
          <a:p>
            <a:pPr algn="l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医   别    七   星 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3600" b="1" dirty="0"/>
          </a:p>
          <a:p>
            <a:endParaRPr lang="en-US" altLang="zh-CN" sz="3600" b="1" dirty="0"/>
          </a:p>
          <a:p>
            <a:endParaRPr lang="zh-CN" altLang="en-US" sz="36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棉花姑娘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925" y="1345565"/>
            <a:ext cx="2769870" cy="549402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163955" y="707390"/>
            <a:ext cx="7731125" cy="1809115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同学们，请看这两幅图，说说棉花姑娘的表情有什么变化？</a:t>
            </a:r>
          </a:p>
        </p:txBody>
      </p:sp>
      <p:pic>
        <p:nvPicPr>
          <p:cNvPr id="4" name="图片 3" descr="棉花去娘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0965" y="2447290"/>
            <a:ext cx="4984115" cy="39046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3"/>
          <p:cNvSpPr txBox="1"/>
          <p:nvPr/>
        </p:nvSpPr>
        <p:spPr>
          <a:xfrm>
            <a:off x="3698869" y="1227754"/>
            <a:ext cx="5000660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棉花姑娘生病了，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叶子上有许多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可恶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的蚜虫。她多么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盼望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有医生来给她治病啊！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棉花姑娘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" y="149860"/>
            <a:ext cx="3415665" cy="67741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5080" y="187325"/>
            <a:ext cx="45993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0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anose="02010600030101010101" pitchFamily="2" charset="-122"/>
              </a:rPr>
              <a:t>【品读课文，读好对话】</a:t>
            </a:r>
            <a:endParaRPr lang="zh-CN" altLang="en-US" sz="2000" b="1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棉花姑娘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45" y="4404995"/>
            <a:ext cx="1215390" cy="2410460"/>
          </a:xfrm>
          <a:prstGeom prst="rect">
            <a:avLst/>
          </a:prstGeom>
        </p:spPr>
      </p:pic>
      <p:pic>
        <p:nvPicPr>
          <p:cNvPr id="4" name="图片 3" descr="蚜虫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8425" y="2033270"/>
            <a:ext cx="4876800" cy="3468370"/>
          </a:xfrm>
          <a:prstGeom prst="rect">
            <a:avLst/>
          </a:prstGeom>
        </p:spPr>
      </p:pic>
      <p:sp>
        <p:nvSpPr>
          <p:cNvPr id="23555" name="副标题 116739"/>
          <p:cNvSpPr>
            <a:spLocks noGrp="1"/>
          </p:cNvSpPr>
          <p:nvPr>
            <p:ph type="subTitle" idx="1"/>
          </p:nvPr>
        </p:nvSpPr>
        <p:spPr>
          <a:xfrm>
            <a:off x="517525" y="932815"/>
            <a:ext cx="3180080" cy="5669915"/>
          </a:xfrm>
        </p:spPr>
        <p:txBody>
          <a:bodyPr anchor="t">
            <a:normAutofit fontScale="90000" lnSpcReduction="20000"/>
          </a:bodyPr>
          <a:lstStyle/>
          <a:p>
            <a:pPr algn="l" defTabSz="914400" fontAlgn="auto">
              <a:lnSpc>
                <a:spcPct val="150000"/>
              </a:lnSpc>
            </a:pPr>
            <a:r>
              <a:rPr lang="en-US" altLang="zh-CN" sz="2800" kern="1200" baseline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kern="1200" baseline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我的名字叫“</a:t>
            </a:r>
            <a:r>
              <a:rPr lang="zh-CN" altLang="en-US" sz="2800" b="1" kern="1200" baseline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蚜虫</a:t>
            </a:r>
            <a:r>
              <a:rPr lang="zh-CN" altLang="en-US" sz="2800" b="1" kern="1200" baseline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”，我的身体圆圆的，可以有很多颜色，你们看我的肚子有多大，因为我专吃植物的汁液。</a:t>
            </a:r>
            <a:endParaRPr lang="zh-CN" altLang="en-US" sz="2800" b="1" kern="1200" baseline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 fontAlgn="auto">
              <a:lnSpc>
                <a:spcPct val="150000"/>
              </a:lnSpc>
            </a:pPr>
            <a:r>
              <a:rPr lang="zh-CN" altLang="en-US" sz="2800" b="1" kern="1200" baseline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棉花受蚜虫侵害后，植株矮小，叶片变小，叶数减少，大大影响棉花的产量。</a:t>
            </a:r>
          </a:p>
          <a:p>
            <a:pPr algn="l" defTabSz="914400" fontAlgn="auto">
              <a:lnSpc>
                <a:spcPct val="150000"/>
              </a:lnSpc>
            </a:pPr>
            <a:endParaRPr lang="zh-CN" altLang="en-US" sz="2800" b="1" kern="1200" baseline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8455" y="1094105"/>
            <a:ext cx="3119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8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anose="02010600030101010101" pitchFamily="2" charset="-122"/>
              </a:rPr>
              <a:t>【补充资料】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5080" y="187325"/>
            <a:ext cx="45993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0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anose="02010600030101010101" pitchFamily="2" charset="-122"/>
              </a:rPr>
              <a:t>【品读课文，读好对话】</a:t>
            </a:r>
            <a:endParaRPr lang="zh-CN" altLang="en-US" sz="2000" b="1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棉花姑娘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80" y="983615"/>
            <a:ext cx="2969260" cy="58902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592705" y="2552700"/>
            <a:ext cx="57918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r" fontAlgn="auto">
              <a:lnSpc>
                <a:spcPct val="150000"/>
              </a:lnSpc>
            </a:pPr>
            <a:r>
              <a:rPr lang="zh-CN" sz="3600" b="1">
                <a:ea typeface="宋体" panose="02010600030101010101" pitchFamily="2" charset="-122"/>
              </a:rPr>
              <a:t>用“因为……所以……”的句式说说棉花姑娘的病因。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28545" y="1481455"/>
            <a:ext cx="36696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266700"/>
            <a:r>
              <a:rPr lang="zh-CN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宋体" panose="02010600030101010101" pitchFamily="2" charset="-122"/>
              </a:rPr>
              <a:t>【练习说话】</a:t>
            </a:r>
            <a:endParaRPr lang="zh-CN" altLang="en-US" sz="3200" b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5080" y="187325"/>
            <a:ext cx="45993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0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anose="02010600030101010101" pitchFamily="2" charset="-122"/>
              </a:rPr>
              <a:t>【品读课文，读好对话】</a:t>
            </a:r>
            <a:endParaRPr lang="zh-CN" altLang="en-US" sz="2000" b="1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棉花姑娘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0" y="3945890"/>
            <a:ext cx="5481955" cy="2919730"/>
          </a:xfrm>
          <a:prstGeom prst="rect">
            <a:avLst/>
          </a:prstGeom>
        </p:spPr>
      </p:pic>
      <p:sp>
        <p:nvSpPr>
          <p:cNvPr id="3" name="内容占位符 3"/>
          <p:cNvSpPr txBox="1"/>
          <p:nvPr/>
        </p:nvSpPr>
        <p:spPr>
          <a:xfrm>
            <a:off x="452726" y="887711"/>
            <a:ext cx="842968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燕子飞来了。棉花姑娘说：“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请你帮我捉害虫吧！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”燕子说：“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对不起，我只会捉空中飞的害虫，你还是请别人帮忙吧！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5080" y="187325"/>
            <a:ext cx="45993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0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anose="02010600030101010101" pitchFamily="2" charset="-122"/>
              </a:rPr>
              <a:t>【品读课文，读好对话】</a:t>
            </a:r>
            <a:endParaRPr lang="zh-CN" altLang="en-US" sz="2000" b="1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棉花姑娘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" y="1714500"/>
            <a:ext cx="9076055" cy="5164455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1179830" y="857885"/>
            <a:ext cx="594804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19 </a:t>
            </a:r>
            <a:r>
              <a:rPr lang="zh-CN" alt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棉花姑娘</a:t>
            </a: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2460625" y="2061845"/>
            <a:ext cx="35153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（第一课时）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棉花姑娘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" y="3786505"/>
            <a:ext cx="1559560" cy="3095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675" y="570865"/>
            <a:ext cx="7118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266700"/>
            <a:r>
              <a:rPr lang="zh-CN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宋体" panose="02010600030101010101" pitchFamily="2" charset="-122"/>
              </a:rPr>
              <a:t>【练习说话】</a:t>
            </a:r>
            <a:endParaRPr lang="zh-CN" altLang="en-US" sz="3200" b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/>
        </p:nvSpPr>
        <p:spPr bwMode="auto">
          <a:xfrm>
            <a:off x="193675" y="1782445"/>
            <a:ext cx="8623935" cy="253809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/>
          <a:p>
            <a:pPr marL="342900" indent="-342900" algn="l" fontAlgn="auto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sz="4000">
                <a:ea typeface="楷体_GB2312" pitchFamily="49" charset="-122"/>
              </a:rPr>
              <a:t>  </a:t>
            </a:r>
            <a:r>
              <a:rPr lang="en-US" altLang="zh-CN" sz="4000">
                <a:ea typeface="楷体_GB2312" pitchFamily="49" charset="-122"/>
              </a:rPr>
              <a:t>____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来了，棉花姑娘说：“请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！”</a:t>
            </a:r>
          </a:p>
          <a:p>
            <a:pPr marL="342900" indent="-342900" algn="l" fontAlgn="auto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>
                <a:ea typeface="楷体_GB2312" pitchFamily="49" charset="-122"/>
                <a:sym typeface="+mn-ea"/>
              </a:rPr>
              <a:t>_____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说：“我只</a:t>
            </a:r>
            <a:r>
              <a:rPr lang="en-US" altLang="zh-CN" sz="3200">
                <a:ea typeface="楷体_GB2312" pitchFamily="49" charset="-122"/>
                <a:sym typeface="+mn-ea"/>
              </a:rPr>
              <a:t>_____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你还是</a:t>
            </a:r>
            <a:r>
              <a:rPr lang="en-US" altLang="zh-CN" sz="3200">
                <a:ea typeface="楷体_GB2312" pitchFamily="49" charset="-122"/>
                <a:sym typeface="+mn-ea"/>
              </a:rPr>
              <a:t>__________</a:t>
            </a:r>
            <a:r>
              <a:rPr lang="zh-CN" altLang="en-US" sz="3200">
                <a:ea typeface="楷体_GB2312" pitchFamily="49" charset="-122"/>
                <a:sym typeface="+mn-ea"/>
              </a:rPr>
              <a:t>。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</p:txBody>
      </p:sp>
      <p:pic>
        <p:nvPicPr>
          <p:cNvPr id="2" name="图片 1" descr="壁虎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6715" y="3999230"/>
            <a:ext cx="3357880" cy="2238375"/>
          </a:xfrm>
          <a:prstGeom prst="rect">
            <a:avLst/>
          </a:prstGeom>
        </p:spPr>
      </p:pic>
      <p:pic>
        <p:nvPicPr>
          <p:cNvPr id="6" name="图片 5" descr="蜻蜓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8445" y="4011930"/>
            <a:ext cx="3409315" cy="22136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棉花姑娘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1130" y="2711450"/>
            <a:ext cx="6426200" cy="4102100"/>
          </a:xfrm>
          <a:prstGeom prst="rect">
            <a:avLst/>
          </a:prstGeom>
        </p:spPr>
      </p:pic>
      <p:sp>
        <p:nvSpPr>
          <p:cNvPr id="3" name="内容占位符 3"/>
          <p:cNvSpPr txBox="1"/>
          <p:nvPr/>
        </p:nvSpPr>
        <p:spPr>
          <a:xfrm>
            <a:off x="445743" y="1090275"/>
            <a:ext cx="7715304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忽然，一群圆圆的小虫子飞来了，很快就把蚜虫吃光了。棉花姑娘惊奇地问：“你们是谁呀？”小虫子说：“我们身上有七个斑点，就像七颗星星，大家叫我们七星瓢虫。”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棉花姑娘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1130" y="2798445"/>
            <a:ext cx="6426200" cy="4102100"/>
          </a:xfrm>
          <a:prstGeom prst="rect">
            <a:avLst/>
          </a:prstGeom>
        </p:spPr>
      </p:pic>
      <p:sp>
        <p:nvSpPr>
          <p:cNvPr id="4" name="内容占位符 3"/>
          <p:cNvSpPr txBox="1"/>
          <p:nvPr/>
        </p:nvSpPr>
        <p:spPr>
          <a:xfrm>
            <a:off x="349858" y="1085830"/>
            <a:ext cx="7715304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忽然，一群圆圆的小虫子飞来了，很快就把蚜虫吃光了。棉花姑娘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惊奇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地问：“你们是谁呀？”小虫子说：“我们身上有七个斑点，就像七颗星星，大家叫我们七星瓢虫。”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棉花姑娘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1130" y="2711450"/>
            <a:ext cx="6426200" cy="4102100"/>
          </a:xfrm>
          <a:prstGeom prst="rect">
            <a:avLst/>
          </a:prstGeom>
        </p:spPr>
      </p:pic>
      <p:sp>
        <p:nvSpPr>
          <p:cNvPr id="4" name="内容占位符 3"/>
          <p:cNvSpPr txBox="1"/>
          <p:nvPr/>
        </p:nvSpPr>
        <p:spPr>
          <a:xfrm>
            <a:off x="349858" y="892790"/>
            <a:ext cx="7715304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忽然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，一群圆圆的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小虫子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飞来了，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很快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就把蚜虫吃光了。棉花姑娘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惊奇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地问：“你们是谁呀？”小虫子说：“我们身上有七个斑点，就像七颗星星，大家叫我们七星瓢虫。”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棉花姑娘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" y="3427730"/>
            <a:ext cx="1737360" cy="34461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26135" y="695960"/>
            <a:ext cx="4126865" cy="5354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fontAlgn="auto">
              <a:lnSpc>
                <a:spcPct val="150000"/>
              </a:lnSpc>
            </a:pPr>
            <a:r>
              <a:rPr lang="en-US" altLang="zh-CN" sz="3200" b="0">
                <a:ea typeface="宋体" panose="02010600030101010101" pitchFamily="2" charset="-122"/>
              </a:rPr>
              <a:t>     </a:t>
            </a:r>
            <a:r>
              <a:rPr lang="zh-CN" altLang="en-US" sz="2800" b="1">
                <a:ea typeface="宋体" panose="02010600030101010101" pitchFamily="2" charset="-122"/>
              </a:rPr>
              <a:t>你知道吗？瓢虫有很多种类，七星瓢虫俗称“花大姐”“金龟”等，可捕食各种蚜虫，被人们称为“活农药”。但是除此以外，大部分瓢虫都是害虫，如二十八星瓢虫就是常见的小害虫。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4325" y="169545"/>
            <a:ext cx="7118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266700"/>
            <a:r>
              <a:rPr lang="zh-CN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宋体" panose="02010600030101010101" pitchFamily="2" charset="-122"/>
              </a:rPr>
              <a:t>【知识小卡片】</a:t>
            </a:r>
            <a:endParaRPr lang="zh-CN" altLang="en-US" sz="3200" b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2" name="图片 1" descr="七星瓢虫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8770" y="470535"/>
            <a:ext cx="3535680" cy="2357755"/>
          </a:xfrm>
          <a:prstGeom prst="rect">
            <a:avLst/>
          </a:prstGeom>
        </p:spPr>
      </p:pic>
      <p:pic>
        <p:nvPicPr>
          <p:cNvPr id="3" name="图片 2" descr="七星瓢虫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8770" y="3340100"/>
            <a:ext cx="3535680" cy="27571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棉花姑娘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" y="3427730"/>
            <a:ext cx="1737360" cy="3446145"/>
          </a:xfrm>
          <a:prstGeom prst="rect">
            <a:avLst/>
          </a:prstGeom>
        </p:spPr>
      </p:pic>
      <p:pic>
        <p:nvPicPr>
          <p:cNvPr id="7" name="图片 6" descr="七星瓢虫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50" y="1468755"/>
            <a:ext cx="3190875" cy="22225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080635" y="1283970"/>
            <a:ext cx="362013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fontAlgn="auto">
              <a:lnSpc>
                <a:spcPct val="150000"/>
              </a:lnSpc>
            </a:pPr>
            <a:r>
              <a:rPr lang="en-US" altLang="zh-CN" sz="3200" b="0">
                <a:ea typeface="宋体" panose="02010600030101010101" pitchFamily="2" charset="-122"/>
              </a:rPr>
              <a:t>     </a:t>
            </a:r>
            <a:r>
              <a:rPr lang="zh-CN" altLang="en-US" sz="3200" b="1">
                <a:ea typeface="宋体" panose="02010600030101010101" pitchFamily="2" charset="-122"/>
              </a:rPr>
              <a:t>《瓢虫》</a:t>
            </a:r>
          </a:p>
          <a:p>
            <a:pPr indent="266700" fontAlgn="auto">
              <a:lnSpc>
                <a:spcPct val="150000"/>
              </a:lnSpc>
            </a:pPr>
            <a:r>
              <a:rPr lang="zh-CN" altLang="en-US" sz="3200" b="1">
                <a:ea typeface="宋体" panose="02010600030101010101" pitchFamily="2" charset="-122"/>
              </a:rPr>
              <a:t>小瓢虫，穿甲壳，</a:t>
            </a:r>
          </a:p>
          <a:p>
            <a:pPr indent="266700" fontAlgn="auto">
              <a:lnSpc>
                <a:spcPct val="150000"/>
              </a:lnSpc>
            </a:pPr>
            <a:r>
              <a:rPr lang="zh-CN" altLang="en-US" sz="3200" b="1">
                <a:ea typeface="宋体" panose="02010600030101010101" pitchFamily="2" charset="-122"/>
              </a:rPr>
              <a:t>好像一辆小坦克，</a:t>
            </a:r>
          </a:p>
          <a:p>
            <a:pPr indent="266700" fontAlgn="auto">
              <a:lnSpc>
                <a:spcPct val="150000"/>
              </a:lnSpc>
            </a:pPr>
            <a:r>
              <a:rPr lang="zh-CN" altLang="en-US" sz="3200" b="1">
                <a:ea typeface="宋体" panose="02010600030101010101" pitchFamily="2" charset="-122"/>
              </a:rPr>
              <a:t>威风凛凛地里过，</a:t>
            </a:r>
          </a:p>
          <a:p>
            <a:pPr indent="266700" fontAlgn="auto">
              <a:lnSpc>
                <a:spcPct val="150000"/>
              </a:lnSpc>
            </a:pPr>
            <a:r>
              <a:rPr lang="zh-CN" altLang="en-US" sz="3200" b="1">
                <a:ea typeface="宋体" panose="02010600030101010101" pitchFamily="2" charset="-122"/>
              </a:rPr>
              <a:t>吓得蚜虫纷纷躲，</a:t>
            </a:r>
          </a:p>
          <a:p>
            <a:pPr indent="266700" fontAlgn="auto">
              <a:lnSpc>
                <a:spcPct val="150000"/>
              </a:lnSpc>
            </a:pPr>
            <a:r>
              <a:rPr lang="zh-CN" altLang="en-US" sz="3200" b="1">
                <a:ea typeface="宋体" panose="02010600030101010101" pitchFamily="2" charset="-122"/>
              </a:rPr>
              <a:t>吓得蚜虫纷纷躲。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97610" y="700405"/>
            <a:ext cx="36626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266700"/>
            <a:r>
              <a:rPr lang="zh-CN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宋体" panose="02010600030101010101" pitchFamily="2" charset="-122"/>
              </a:rPr>
              <a:t>【知识小卡片】</a:t>
            </a:r>
            <a:endParaRPr lang="zh-CN" altLang="en-US" sz="3200" b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6" name="图片 5" descr="七星瓢虫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50" y="3890010"/>
            <a:ext cx="3190875" cy="2307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棉花姑娘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1130" y="2711450"/>
            <a:ext cx="6426200" cy="4102100"/>
          </a:xfrm>
          <a:prstGeom prst="rect">
            <a:avLst/>
          </a:prstGeom>
        </p:spPr>
      </p:pic>
      <p:sp>
        <p:nvSpPr>
          <p:cNvPr id="3" name="内容占位符 3"/>
          <p:cNvSpPr txBox="1"/>
          <p:nvPr/>
        </p:nvSpPr>
        <p:spPr>
          <a:xfrm>
            <a:off x="532103" y="1202986"/>
            <a:ext cx="7715304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不久，棉花姑娘的病好了，长出了碧绿碧绿的叶子，吐出了雪白雪白的棉花。她咧开嘴笑啦！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棉花姑娘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1130" y="2711450"/>
            <a:ext cx="6426200" cy="4102100"/>
          </a:xfrm>
          <a:prstGeom prst="rect">
            <a:avLst/>
          </a:prstGeom>
        </p:spPr>
      </p:pic>
      <p:sp>
        <p:nvSpPr>
          <p:cNvPr id="4" name="内容占位符 3"/>
          <p:cNvSpPr txBox="1"/>
          <p:nvPr/>
        </p:nvSpPr>
        <p:spPr>
          <a:xfrm>
            <a:off x="714348" y="357166"/>
            <a:ext cx="7715304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不久，棉花姑娘的病好了，长出了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碧绿碧绿的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叶子，吐出了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雪白雪白的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棉花。她咧开嘴笑啦！</a:t>
            </a:r>
          </a:p>
        </p:txBody>
      </p:sp>
      <p:sp>
        <p:nvSpPr>
          <p:cNvPr id="5" name="内容占位符 3"/>
          <p:cNvSpPr txBox="1"/>
          <p:nvPr/>
        </p:nvSpPr>
        <p:spPr>
          <a:xfrm>
            <a:off x="714348" y="3000372"/>
            <a:ext cx="7715304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不久，棉花姑娘的病好了，长出了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碧绿的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叶子，吐出了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雪白的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棉花。她咧开嘴笑啦！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9695" y="831850"/>
            <a:ext cx="81064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fontAlgn="auto">
              <a:lnSpc>
                <a:spcPct val="150000"/>
              </a:lnSpc>
            </a:pPr>
            <a:r>
              <a:rPr lang="zh-CN" altLang="en-US" sz="3200" b="1">
                <a:ea typeface="宋体" panose="02010600030101010101" pitchFamily="2" charset="-122"/>
              </a:rPr>
              <a:t>你能说说还有什么也是“碧绿碧绿的”“雪白雪白的”？</a:t>
            </a:r>
          </a:p>
        </p:txBody>
      </p:sp>
      <p:pic>
        <p:nvPicPr>
          <p:cNvPr id="2" name="图片 1" descr="棉花姑娘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3365" y="4489450"/>
            <a:ext cx="3752850" cy="2395855"/>
          </a:xfrm>
          <a:prstGeom prst="rect">
            <a:avLst/>
          </a:prstGeom>
        </p:spPr>
      </p:pic>
      <p:pic>
        <p:nvPicPr>
          <p:cNvPr id="3" name="图片 2" descr="荷叶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4225" y="1967230"/>
            <a:ext cx="4197350" cy="2798445"/>
          </a:xfrm>
          <a:prstGeom prst="rect">
            <a:avLst/>
          </a:prstGeom>
        </p:spPr>
      </p:pic>
      <p:pic>
        <p:nvPicPr>
          <p:cNvPr id="6" name="图片 5" descr="小草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5" y="3159760"/>
            <a:ext cx="3960495" cy="2481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695" y="259080"/>
            <a:ext cx="4599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8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anose="02010600030101010101" pitchFamily="2" charset="-122"/>
              </a:rPr>
              <a:t>【说一说】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棉花姑娘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565" y="892175"/>
            <a:ext cx="3017520" cy="598551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876300" y="489585"/>
            <a:ext cx="7731125" cy="1809115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600" b="1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同学们，请看这两幅图，说说棉花姑娘的表情有什么变化？</a:t>
            </a:r>
          </a:p>
        </p:txBody>
      </p:sp>
      <p:pic>
        <p:nvPicPr>
          <p:cNvPr id="6" name="图片 5" descr="棉花姑娘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1995" y="2927350"/>
            <a:ext cx="5744845" cy="36677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302885" y="1184275"/>
            <a:ext cx="308165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 fontAlgn="auto">
              <a:lnSpc>
                <a:spcPct val="150000"/>
              </a:lnSpc>
            </a:pPr>
            <a:r>
              <a:rPr lang="zh-CN" altLang="en-US" sz="3200" b="1">
                <a:ea typeface="宋体" panose="02010600030101010101" pitchFamily="2" charset="-122"/>
              </a:rPr>
              <a:t>你能说说还有什么也是“碧绿碧绿的”“雪白雪白的”？</a:t>
            </a:r>
          </a:p>
        </p:txBody>
      </p:sp>
      <p:pic>
        <p:nvPicPr>
          <p:cNvPr id="2" name="图片 1" descr="棉花姑娘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1855" y="4100830"/>
            <a:ext cx="4419600" cy="2822575"/>
          </a:xfrm>
          <a:prstGeom prst="rect">
            <a:avLst/>
          </a:prstGeom>
        </p:spPr>
      </p:pic>
      <p:pic>
        <p:nvPicPr>
          <p:cNvPr id="4" name="图片 3" descr="云朵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" y="1073150"/>
            <a:ext cx="4340225" cy="2493010"/>
          </a:xfrm>
          <a:prstGeom prst="rect">
            <a:avLst/>
          </a:prstGeom>
        </p:spPr>
      </p:pic>
      <p:pic>
        <p:nvPicPr>
          <p:cNvPr id="5" name="图片 4" descr="浪花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5455" y="3884295"/>
            <a:ext cx="4339590" cy="24409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695" y="259080"/>
            <a:ext cx="4599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800" b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panose="02010600030101010101" pitchFamily="2" charset="-122"/>
              </a:rPr>
              <a:t>【说一说】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棉花姑娘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1015" y="2400935"/>
            <a:ext cx="7780655" cy="4425950"/>
          </a:xfrm>
          <a:prstGeom prst="rect">
            <a:avLst/>
          </a:prstGeom>
        </p:spPr>
      </p:pic>
      <p:pic>
        <p:nvPicPr>
          <p:cNvPr id="8" name="图片 7" descr="田字格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9929" y="1457309"/>
            <a:ext cx="2809875" cy="2828925"/>
          </a:xfrm>
          <a:prstGeom prst="rect">
            <a:avLst/>
          </a:prstGeom>
        </p:spPr>
      </p:pic>
      <p:pic>
        <p:nvPicPr>
          <p:cNvPr id="9" name="图片 8" descr="田字格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8777" y="1457626"/>
            <a:ext cx="2809875" cy="28289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58240" y="1447165"/>
            <a:ext cx="2045970" cy="26460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病</a:t>
            </a:r>
          </a:p>
        </p:txBody>
      </p:sp>
      <p:sp>
        <p:nvSpPr>
          <p:cNvPr id="5" name="矩形 4"/>
          <p:cNvSpPr/>
          <p:nvPr/>
        </p:nvSpPr>
        <p:spPr>
          <a:xfrm>
            <a:off x="6039485" y="1193165"/>
            <a:ext cx="1663065" cy="31534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99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医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1225" y="1447165"/>
            <a:ext cx="2540000" cy="2646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6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10835" y="1175385"/>
            <a:ext cx="2540000" cy="3153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99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匚</a:t>
            </a:r>
          </a:p>
        </p:txBody>
      </p:sp>
      <p:sp>
        <p:nvSpPr>
          <p:cNvPr id="11267" name="Oval 3"/>
          <p:cNvSpPr/>
          <p:nvPr/>
        </p:nvSpPr>
        <p:spPr>
          <a:xfrm>
            <a:off x="280035" y="178435"/>
            <a:ext cx="4159885" cy="889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5400" b="1" i="1" dirty="0">
                <a:latin typeface="Times New Roman" panose="02020603050405020304" pitchFamily="18" charset="0"/>
                <a:ea typeface="楷体_GB2312" pitchFamily="49" charset="-122"/>
              </a:rPr>
              <a:t>写一写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棉花姑娘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6510" y="3881120"/>
            <a:ext cx="5243830" cy="298323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434340" y="1304290"/>
            <a:ext cx="8482330" cy="3951605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要求：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（1）结合注音把课文读正确，读通顺。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（2）边读边想：棉花姑娘请了哪些小动物来帮忙？是谁帮助棉花姑娘治好了病？</a:t>
            </a:r>
          </a:p>
        </p:txBody>
      </p:sp>
      <p:sp>
        <p:nvSpPr>
          <p:cNvPr id="11267" name="Oval 3"/>
          <p:cNvSpPr/>
          <p:nvPr/>
        </p:nvSpPr>
        <p:spPr>
          <a:xfrm>
            <a:off x="434340" y="608330"/>
            <a:ext cx="4159885" cy="889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5400" b="1" i="1" dirty="0">
                <a:latin typeface="Times New Roman" panose="02020603050405020304" pitchFamily="18" charset="0"/>
                <a:ea typeface="楷体_GB2312" pitchFamily="49" charset="-122"/>
              </a:rPr>
              <a:t>读一读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棉花姑娘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5" y="897890"/>
            <a:ext cx="2794635" cy="554482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983740" y="751840"/>
            <a:ext cx="6650990" cy="5135245"/>
          </a:xfrm>
        </p:spPr>
        <p:txBody>
          <a:bodyPr>
            <a:normAutofit fontScale="90000"/>
          </a:bodyPr>
          <a:lstStyle/>
          <a:p>
            <a:pPr marL="0" algn="l" fontAlgn="auto">
              <a:lnSpc>
                <a:spcPct val="250000"/>
              </a:lnSpc>
              <a:spcBef>
                <a:spcPts val="0"/>
              </a:spcBef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燕子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啄木鸟   青蛙   七星瓢虫</a:t>
            </a:r>
            <a:endParaRPr lang="zh-CN" altLang="en-US" sz="36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algn="l" fontAlgn="auto">
              <a:lnSpc>
                <a:spcPct val="250000"/>
              </a:lnSpc>
              <a:spcBef>
                <a:spcPts val="0"/>
              </a:spcBef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可恶   盼望     高兴    惊奇</a:t>
            </a:r>
            <a:endParaRPr lang="zh-CN" altLang="en-US" sz="4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algn="l" fontAlgn="auto">
              <a:lnSpc>
                <a:spcPct val="250000"/>
              </a:lnSpc>
              <a:spcBef>
                <a:spcPts val="0"/>
              </a:spcBef>
              <a:buNone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   树干     田里    棉花</a:t>
            </a:r>
          </a:p>
          <a:p>
            <a:pPr marL="0" algn="l" fontAlgn="auto">
              <a:lnSpc>
                <a:spcPct val="250000"/>
              </a:lnSpc>
              <a:spcBef>
                <a:spcPts val="0"/>
              </a:spcBef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碧绿碧绿  雪白雪白</a:t>
            </a:r>
          </a:p>
          <a:p>
            <a:pPr marL="0" algn="l">
              <a:lnSpc>
                <a:spcPct val="200000"/>
              </a:lnSpc>
              <a:spcBef>
                <a:spcPts val="0"/>
              </a:spcBef>
              <a:buNone/>
            </a:pPr>
            <a:endParaRPr lang="zh-CN" altLang="en-US" sz="36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017643" y="961371"/>
            <a:ext cx="760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yàn</a:t>
            </a:r>
            <a:endParaRPr lang="zh-CN" altLang="en-US" sz="2800" b="1" dirty="0">
              <a:solidFill>
                <a:srgbClr val="FF000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421638" y="961371"/>
            <a:ext cx="97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zhuó</a:t>
            </a:r>
            <a:endParaRPr lang="zh-CN" altLang="en-US" sz="2800" b="1" dirty="0">
              <a:solidFill>
                <a:srgbClr val="FF000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587685" y="961371"/>
            <a:ext cx="7858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wā</a:t>
            </a:r>
            <a:endParaRPr lang="zh-CN" altLang="en-US" sz="2800" b="1" dirty="0">
              <a:solidFill>
                <a:srgbClr val="FF000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7483491" y="961371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piáo</a:t>
            </a:r>
            <a:endParaRPr lang="zh-CN" altLang="en-US" sz="2800" b="1" dirty="0">
              <a:solidFill>
                <a:srgbClr val="FF000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2331019" y="2168538"/>
            <a:ext cx="760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wù</a:t>
            </a:r>
            <a:endParaRPr lang="zh-CN" altLang="en-US" sz="2800" b="1" dirty="0">
              <a:solidFill>
                <a:srgbClr val="FF000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3336274" y="216853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pàn</a:t>
            </a:r>
            <a:endParaRPr lang="zh-CN" altLang="en-US" sz="2800" b="1" dirty="0">
              <a:solidFill>
                <a:srgbClr val="FF000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7044699" y="216883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qí</a:t>
            </a:r>
            <a:endParaRPr lang="zh-CN" altLang="en-US" sz="2800" b="1" dirty="0">
              <a:solidFill>
                <a:srgbClr val="FF000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384538" y="3493768"/>
            <a:ext cx="90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gàn</a:t>
            </a:r>
            <a:endParaRPr lang="zh-CN" altLang="en-US" sz="2800" b="1" dirty="0">
              <a:solidFill>
                <a:srgbClr val="FF000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6687464" y="3493768"/>
            <a:ext cx="111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mián</a:t>
            </a:r>
            <a:endParaRPr lang="zh-CN" altLang="en-US" sz="2800" b="1" dirty="0">
              <a:solidFill>
                <a:srgbClr val="FF000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1842700" y="4730780"/>
            <a:ext cx="90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bì</a:t>
            </a:r>
            <a:endParaRPr lang="zh-CN" altLang="en-US" sz="2800" b="1" dirty="0">
              <a:solidFill>
                <a:srgbClr val="FF000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棉花去娘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3360" y="3904615"/>
            <a:ext cx="3726815" cy="291973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304165" y="1776095"/>
            <a:ext cx="8077835" cy="330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我/只会/捉空中的害虫，你还是/请别人/帮忙吧！</a:t>
            </a:r>
          </a:p>
          <a:p>
            <a:endParaRPr lang="zh-CN" altLang="en-US" sz="5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我们身上/有七个斑点，就像/七颗星星，大家叫我们/七星瓢虫。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4165" y="730250"/>
            <a:ext cx="28854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altLang="en-US" sz="44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试一试：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棉花姑娘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4030" y="2230755"/>
            <a:ext cx="3557905" cy="4640580"/>
          </a:xfrm>
          <a:prstGeom prst="rect">
            <a:avLst/>
          </a:prstGeom>
        </p:spPr>
      </p:pic>
      <p:sp>
        <p:nvSpPr>
          <p:cNvPr id="11267" name="Oval 3"/>
          <p:cNvSpPr/>
          <p:nvPr/>
        </p:nvSpPr>
        <p:spPr>
          <a:xfrm>
            <a:off x="641985" y="702945"/>
            <a:ext cx="4159885" cy="889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5400" b="1" i="1" dirty="0">
                <a:latin typeface="Times New Roman" panose="02020603050405020304" pitchFamily="18" charset="0"/>
                <a:ea typeface="楷体_GB2312" pitchFamily="49" charset="-122"/>
              </a:rPr>
              <a:t>我会填空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4615" y="2082165"/>
            <a:ext cx="5784215" cy="3371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marR="0" indent="-457200" algn="l" defTabSz="914400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　　　</a:t>
            </a:r>
            <a:r>
              <a:rPr kumimoji="0" lang="zh-CN" altLang="en-US" sz="3200" b="1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棉花姑娘</a:t>
            </a:r>
            <a:r>
              <a:rPr kumimoji="0" lang="en-US" altLang="zh-CN" sz="3200" b="1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(</a:t>
            </a:r>
            <a:r>
              <a:rPr kumimoji="0" lang="en-US" altLang="zh-CN" sz="3200" b="1" kern="1200" cap="none" spc="0" normalizeH="0" baseline="0" noProof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</a:t>
            </a:r>
            <a:r>
              <a:rPr kumimoji="0" lang="en-US" altLang="zh-CN" sz="3200" b="1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)</a:t>
            </a:r>
            <a:r>
              <a:rPr kumimoji="0" lang="zh-CN" altLang="en-US" sz="3200" b="1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，她请求（</a:t>
            </a:r>
            <a:r>
              <a:rPr kumimoji="0" lang="zh-CN" altLang="en-US" sz="3200" b="1" kern="1200" cap="none" spc="0" normalizeH="0" baseline="0" noProof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</a:t>
            </a:r>
            <a:r>
              <a:rPr kumimoji="0" lang="zh-CN" altLang="en-US" sz="3200" b="1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）、（           ）和（        ）给自己治病，可是他们都没有帮上忙，最后（               ）治好了她的病。</a:t>
            </a:r>
          </a:p>
        </p:txBody>
      </p:sp>
      <p:sp>
        <p:nvSpPr>
          <p:cNvPr id="104453" name="文本框 104452"/>
          <p:cNvSpPr txBox="1"/>
          <p:nvPr/>
        </p:nvSpPr>
        <p:spPr>
          <a:xfrm>
            <a:off x="3289300" y="2230438"/>
            <a:ext cx="1788795" cy="645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生病了</a:t>
            </a:r>
            <a:r>
              <a:rPr lang="zh-CN" altLang="en-US" sz="36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</a:t>
            </a:r>
          </a:p>
        </p:txBody>
      </p:sp>
      <p:sp>
        <p:nvSpPr>
          <p:cNvPr id="104454" name="文本框 104453"/>
          <p:cNvSpPr txBox="1"/>
          <p:nvPr/>
        </p:nvSpPr>
        <p:spPr>
          <a:xfrm>
            <a:off x="1753870" y="2875598"/>
            <a:ext cx="1126490" cy="645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燕子</a:t>
            </a:r>
            <a:r>
              <a:rPr lang="zh-CN" altLang="en-US" sz="36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</a:p>
        </p:txBody>
      </p:sp>
      <p:sp>
        <p:nvSpPr>
          <p:cNvPr id="104455" name="文本框 104454"/>
          <p:cNvSpPr txBox="1"/>
          <p:nvPr/>
        </p:nvSpPr>
        <p:spPr>
          <a:xfrm>
            <a:off x="3804285" y="2875915"/>
            <a:ext cx="1534795" cy="645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buClr>
                <a:srgbClr val="000000"/>
              </a:buClr>
            </a:pP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啄木鸟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</a:p>
        </p:txBody>
      </p:sp>
      <p:sp>
        <p:nvSpPr>
          <p:cNvPr id="104456" name="文本框 104455"/>
          <p:cNvSpPr txBox="1"/>
          <p:nvPr/>
        </p:nvSpPr>
        <p:spPr>
          <a:xfrm>
            <a:off x="1372870" y="3571240"/>
            <a:ext cx="999490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buClr>
                <a:srgbClr val="000000"/>
              </a:buClr>
            </a:pP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青蛙</a:t>
            </a:r>
          </a:p>
        </p:txBody>
      </p:sp>
      <p:sp>
        <p:nvSpPr>
          <p:cNvPr id="104458" name="文本框 104457"/>
          <p:cNvSpPr txBox="1"/>
          <p:nvPr/>
        </p:nvSpPr>
        <p:spPr>
          <a:xfrm>
            <a:off x="916305" y="4808220"/>
            <a:ext cx="1816100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buClr>
                <a:srgbClr val="000000"/>
              </a:buClr>
            </a:pP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七星瓢虫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4" grpId="0"/>
      <p:bldP spid="104455" grpId="0"/>
      <p:bldP spid="104456" grpId="0"/>
      <p:bldP spid="104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棉花姑娘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320" y="1729105"/>
            <a:ext cx="3930015" cy="5125720"/>
          </a:xfrm>
          <a:prstGeom prst="rect">
            <a:avLst/>
          </a:prstGeom>
        </p:spPr>
      </p:pic>
      <p:sp>
        <p:nvSpPr>
          <p:cNvPr id="93187" name="Text Box 3"/>
          <p:cNvSpPr txBox="1"/>
          <p:nvPr/>
        </p:nvSpPr>
        <p:spPr>
          <a:xfrm>
            <a:off x="3565525" y="1270000"/>
            <a:ext cx="2376488" cy="5015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燕子</a:t>
            </a:r>
          </a:p>
          <a:p>
            <a:pPr algn="l"/>
            <a:endParaRPr lang="zh-CN" altLang="en-US" sz="40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啄木鸟</a:t>
            </a:r>
          </a:p>
          <a:p>
            <a:pPr algn="l"/>
            <a:endParaRPr lang="zh-CN" altLang="en-US" sz="40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40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青蛙</a:t>
            </a:r>
          </a:p>
          <a:p>
            <a:pPr algn="l"/>
            <a:endParaRPr lang="zh-CN" altLang="en-US" sz="40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七星瓢虫</a:t>
            </a:r>
          </a:p>
        </p:txBody>
      </p:sp>
      <p:pic>
        <p:nvPicPr>
          <p:cNvPr id="93188" name="Picture 4" descr="yan z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89291">
            <a:off x="1127443" y="1211263"/>
            <a:ext cx="1611312" cy="97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9" name="Picture 5" descr="114299648959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617"/>
          <a:stretch>
            <a:fillRect/>
          </a:stretch>
        </p:blipFill>
        <p:spPr>
          <a:xfrm rot="1058344">
            <a:off x="1559402" y="2430780"/>
            <a:ext cx="747712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0" name="Picture 6" descr="qing wa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9688" y="3969385"/>
            <a:ext cx="1530350" cy="115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1" name="Picture 7" descr="七星瓢虫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4E7DE"/>
              </a:clrFrom>
              <a:clrTo>
                <a:srgbClr val="F4E7DE">
                  <a:alpha val="0"/>
                </a:srgbClr>
              </a:clrTo>
            </a:clrChange>
          </a:blip>
          <a:srcRect l="12593" t="4915" r="7593" b="7906"/>
          <a:stretch>
            <a:fillRect/>
          </a:stretch>
        </p:blipFill>
        <p:spPr>
          <a:xfrm>
            <a:off x="1462088" y="5309870"/>
            <a:ext cx="1225550" cy="1160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棉花姑娘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2705" y="3380740"/>
            <a:ext cx="5277485" cy="3369310"/>
          </a:xfrm>
          <a:prstGeom prst="rect">
            <a:avLst/>
          </a:prstGeom>
        </p:spPr>
      </p:pic>
      <p:sp>
        <p:nvSpPr>
          <p:cNvPr id="34819" name="Text Box 4"/>
          <p:cNvSpPr txBox="1"/>
          <p:nvPr/>
        </p:nvSpPr>
        <p:spPr>
          <a:xfrm>
            <a:off x="3799205" y="1158240"/>
            <a:ext cx="38163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吃棉花上的蚜虫</a:t>
            </a:r>
          </a:p>
        </p:txBody>
      </p:sp>
      <p:pic>
        <p:nvPicPr>
          <p:cNvPr id="34820" name="Picture 5" descr="yan z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89291">
            <a:off x="468313" y="2307273"/>
            <a:ext cx="1611312" cy="97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6" descr="114299648959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617"/>
          <a:stretch>
            <a:fillRect/>
          </a:stretch>
        </p:blipFill>
        <p:spPr>
          <a:xfrm rot="1058344">
            <a:off x="900430" y="3457575"/>
            <a:ext cx="747713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7" descr="qing wa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650" y="5074603"/>
            <a:ext cx="1530350" cy="115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Picture 8" descr="七星瓢虫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4E7DE"/>
              </a:clrFrom>
              <a:clrTo>
                <a:srgbClr val="F4E7DE">
                  <a:alpha val="0"/>
                </a:srgbClr>
              </a:clrTo>
            </a:clrChange>
          </a:blip>
          <a:srcRect l="12593" t="4915" r="7593" b="7906"/>
          <a:stretch>
            <a:fillRect/>
          </a:stretch>
        </p:blipFill>
        <p:spPr>
          <a:xfrm>
            <a:off x="755333" y="803275"/>
            <a:ext cx="1225550" cy="116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8" name="Text Box 10"/>
          <p:cNvSpPr txBox="1"/>
          <p:nvPr/>
        </p:nvSpPr>
        <p:spPr>
          <a:xfrm>
            <a:off x="3727450" y="2607945"/>
            <a:ext cx="38877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只捉空中飞的害虫</a:t>
            </a:r>
            <a:r>
              <a:rPr lang="zh-CN" altLang="en-US" sz="3600" b="1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53259" name="Text Box 11"/>
          <p:cNvSpPr txBox="1"/>
          <p:nvPr/>
        </p:nvSpPr>
        <p:spPr>
          <a:xfrm>
            <a:off x="3654425" y="5331460"/>
            <a:ext cx="39608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只捉稻田里的害虫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3260" name="Text Box 12"/>
          <p:cNvSpPr txBox="1"/>
          <p:nvPr/>
        </p:nvSpPr>
        <p:spPr>
          <a:xfrm>
            <a:off x="3727133" y="3905250"/>
            <a:ext cx="34559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只捉树上的害虫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53258" grpId="0"/>
      <p:bldP spid="53259" grpId="0"/>
      <p:bldP spid="532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b"/>
  <p:tag name="KSO_WM_UNIT_INDEX" val="1"/>
  <p:tag name="KSO_WM_UNIT_ID" val="custom20187308_1*b*1"/>
  <p:tag name="KSO_WM_UNIT_LAYERLEVEL" val="1"/>
  <p:tag name="KSO_WM_UNIT_VALUE" val="15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peaker name and title he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b"/>
  <p:tag name="KSO_WM_UNIT_INDEX" val="1"/>
  <p:tag name="KSO_WM_UNIT_ID" val="custom20187308_1*b*1"/>
  <p:tag name="KSO_WM_UNIT_LAYERLEVEL" val="1"/>
  <p:tag name="KSO_WM_UNIT_VALUE" val="15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peaker name and title he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b"/>
  <p:tag name="KSO_WM_UNIT_INDEX" val="1"/>
  <p:tag name="KSO_WM_UNIT_ID" val="custom20187308_1*b*1"/>
  <p:tag name="KSO_WM_UNIT_LAYERLEVEL" val="1"/>
  <p:tag name="KSO_WM_UNIT_VALUE" val="15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peaker name and title here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1192</Words>
  <Application>Microsoft Office PowerPoint</Application>
  <PresentationFormat>全屏显示(4:3)</PresentationFormat>
  <Paragraphs>147</Paragraphs>
  <Slides>31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Administrator</cp:lastModifiedBy>
  <cp:revision>461</cp:revision>
  <dcterms:created xsi:type="dcterms:W3CDTF">2017-08-03T09:01:00Z</dcterms:created>
  <dcterms:modified xsi:type="dcterms:W3CDTF">2019-05-11T09:31:00Z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