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8" r:id="rId3"/>
    <p:sldId id="256" r:id="rId4"/>
    <p:sldId id="257" r:id="rId5"/>
    <p:sldId id="293" r:id="rId6"/>
    <p:sldId id="259" r:id="rId7"/>
    <p:sldId id="260" r:id="rId8"/>
    <p:sldId id="275" r:id="rId9"/>
    <p:sldId id="264" r:id="rId10"/>
    <p:sldId id="266" r:id="rId11"/>
    <p:sldId id="276" r:id="rId12"/>
    <p:sldId id="277" r:id="rId13"/>
    <p:sldId id="268" r:id="rId14"/>
    <p:sldId id="278" r:id="rId15"/>
    <p:sldId id="270" r:id="rId16"/>
    <p:sldId id="272" r:id="rId17"/>
    <p:sldId id="285" r:id="rId18"/>
    <p:sldId id="291" r:id="rId19"/>
    <p:sldId id="326" r:id="rId20"/>
    <p:sldId id="28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charset="-122"/>
      <p:regular r:id="rId30"/>
    </p:embeddedFont>
    <p:embeddedFont>
      <p:font typeface="楷体" panose="02010609060101010101" pitchFamily="49" charset="-122"/>
      <p:regular r:id="rId3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绿色圃中小学教育网" initials="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32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8A4E-1017-4D90-B7F2-8EA205BAA37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5BEE-3704-4E37-9AE9-9FC77A992F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3382-B372-4B60-A98D-DF8D30980E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1476-F061-4AE0-95A1-3DEBA027BF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4210-D9DB-4457-9153-FD57EC30B88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1618-CE8D-4B57-9DC9-7937E2DDA8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1B6F-B519-4CB7-9167-39A75D5252C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8F4D-0BAF-4B1C-BCA0-62250AE8EC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0518-4F71-444F-BC15-C9747742404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4A10-D592-46E3-BC04-F275D031EA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991B-5E79-4CC7-B3AF-75446BABBCF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5B38-E60D-4CA9-B16F-065534C90D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3005-D94D-4A98-B64D-1AB193B904F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8F96-93E7-40F9-8F3D-B229DE82C2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0719-E33D-4DB0-8549-43FCA73379E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1908-C08D-4A0F-94AE-338295D6EB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5F88-C054-468E-B416-D93F2AE7A41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C9914-677C-4242-A51F-B47CB05A37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BD4C-288B-4B46-B1D0-DAA21789403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18474-D5F9-45C1-808E-B07EDE7791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AE2C-4248-46DD-8710-90694F72D2A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365-ADBD-49A9-8948-1B932E2E32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A127AA-1EA4-475E-830D-8A3A3A0D319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ECE9EA-48C3-46C2-98C3-85E539B251E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microsoft.com/office/2007/relationships/media" Target="file:///E:\19&#26825;&#33457;&#22993;&#23064;\3.30\&#22799;&#22825;&#12289;&#32593;&#32476;&#27468;&#25163;%20-%20&#22799;&#22825;&#27426;&#24555;&#30340;&#23567;&#38899;&#20048;%20-%20&#20276;&#22863;.mp3" TargetMode="External"/><Relationship Id="rId1" Type="http://schemas.openxmlformats.org/officeDocument/2006/relationships/audio" Target="file:///E:\19&#26825;&#33457;&#22993;&#23064;\3.30\&#22799;&#22825;&#12289;&#32593;&#32476;&#27468;&#25163;%20-%20&#22799;&#22825;&#27426;&#24555;&#30340;&#23567;&#38899;&#20048;%20-%20&#20276;&#22863;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9937" name="文本框 49155"/>
          <p:cNvSpPr txBox="1"/>
          <p:nvPr/>
        </p:nvSpPr>
        <p:spPr>
          <a:xfrm>
            <a:off x="1763713" y="0"/>
            <a:ext cx="7056437" cy="6481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牛儿牛儿告诉我，你的尾巴有啥用？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我的尾巴常甩动，就像拍子赶虻（</a:t>
            </a:r>
            <a:r>
              <a:rPr lang="en-US" altLang="zh-CN" sz="2400" err="1">
                <a:latin typeface="黑体" panose="02010609060101010101" charset="-122"/>
                <a:ea typeface="黑体" panose="02010609060101010101" charset="-122"/>
              </a:rPr>
              <a:t>m</a:t>
            </a:r>
            <a:r>
              <a:rPr lang="en-US" altLang="en-US" sz="2400" err="1">
                <a:latin typeface="黑体" panose="02010609060101010101" charset="-122"/>
                <a:ea typeface="黑体" panose="02010609060101010101" charset="-122"/>
              </a:rPr>
              <a:t>é</a:t>
            </a:r>
            <a:r>
              <a:rPr lang="en-US" altLang="zh-CN" sz="2400" err="1">
                <a:latin typeface="黑体" panose="02010609060101010101" charset="-122"/>
                <a:ea typeface="黑体" panose="02010609060101010101" charset="-122"/>
              </a:rPr>
              <a:t>n</a:t>
            </a:r>
            <a:r>
              <a:rPr lang="en-US" altLang="en-US" sz="2400" err="1">
                <a:latin typeface="黑体" panose="02010609060101010101" charset="-122"/>
                <a:ea typeface="黑体" panose="02010609060101010101" charset="-122"/>
              </a:rPr>
              <a:t>ɡ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）蝇。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袋鼠袋鼠告诉我，你的尾巴有啥用？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我的尾巴当条腿，支撑身体保平衡。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非洲鳄，告诉我，你的尾巴有啥用？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我的尾巴是武器，挥舞起来力无穷。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响尾蛇，告诉我，你的尾巴有啥用？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我的尾巴能发声，引来田鼠和小虫。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你们的尾巴真正行，可惜我们没一根。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假如我也有尾巴，嘻嘻，你说多带劲！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动物们一听哈哈笑，你真是个小机灵。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人的手脑最灵巧，比长尾巴更有用。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938" name="文本框 49156"/>
          <p:cNvSpPr txBox="1"/>
          <p:nvPr/>
        </p:nvSpPr>
        <p:spPr>
          <a:xfrm>
            <a:off x="679768" y="1412875"/>
            <a:ext cx="798195" cy="345598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charset="-122"/>
              </a:rPr>
              <a:t>有趣的尾巴</a:t>
            </a:r>
            <a:endParaRPr lang="zh-CN" altLang="en-US" sz="4000" dirty="0">
              <a:solidFill>
                <a:srgbClr val="0033CC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9939" name="图片 49158" descr="timg?image&amp;quality=80&amp;size=b9999_10000&amp;sec=1525882458634&amp;di=ffd55d450ed51ea42e7ab705f9647283&amp;imgtype=0&amp;src=http%3A%2F%2F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1341438"/>
            <a:ext cx="1549400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矩形 49160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41" name="图片 49162" descr="timg?image&amp;quality=80&amp;size=b9999_10000&amp;sec=1525882927232&amp;di=35f050121c240440633043659db9debb&amp;imgtype=0&amp;src=http%3A%2F%2Fpic"/>
          <p:cNvPicPr>
            <a:picLocks noChangeAspect="1"/>
          </p:cNvPicPr>
          <p:nvPr/>
        </p:nvPicPr>
        <p:blipFill>
          <a:blip r:embed="rId2"/>
          <a:srcRect l="23192" r="27480"/>
          <a:stretch>
            <a:fillRect/>
          </a:stretch>
        </p:blipFill>
        <p:spPr>
          <a:xfrm>
            <a:off x="7667625" y="2924175"/>
            <a:ext cx="1136650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2" descr="C:\Documents and Settings\Administrator\桌面\113.jpg"/>
          <p:cNvPicPr>
            <a:picLocks noChangeAspect="1"/>
          </p:cNvPicPr>
          <p:nvPr/>
        </p:nvPicPr>
        <p:blipFill>
          <a:blip r:embed="rId1"/>
          <a:srcRect l="15599" t="18495" b="51042"/>
          <a:stretch>
            <a:fillRect/>
          </a:stretch>
        </p:blipFill>
        <p:spPr>
          <a:xfrm>
            <a:off x="2214245" y="2971165"/>
            <a:ext cx="6909435" cy="3901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16535" y="-62865"/>
            <a:ext cx="8907780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小壁虎爬呀爬，爬到大树上。他看见老牛甩着尾巴，在树下吃草。小壁虎说：“牛伯伯，您把尾巴借给我行吗？”老牛说：“不行啊，我要用尾巴赶蝇子呢。”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2" descr="C:\Documents and Settings\Administrator\桌面\113.jpg"/>
          <p:cNvPicPr>
            <a:picLocks noChangeAspect="1"/>
          </p:cNvPicPr>
          <p:nvPr/>
        </p:nvPicPr>
        <p:blipFill>
          <a:blip r:embed="rId1"/>
          <a:srcRect l="15599" t="71432"/>
          <a:stretch>
            <a:fillRect/>
          </a:stretch>
        </p:blipFill>
        <p:spPr>
          <a:xfrm>
            <a:off x="36830" y="128270"/>
            <a:ext cx="4283710" cy="2269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440" y="2397760"/>
            <a:ext cx="8522335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小壁虎爬呀爬，爬到房檐下。他看见燕子摆着尾巴，在空中飞来飞去。小壁虎说：“燕子阿姨，您把尾巴借给我行吗？”燕子说：“不行啊，我要用尾巴掌握方向呢。”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5680" y="4860290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掌握方向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505" y="111760"/>
            <a:ext cx="8106410" cy="2143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Calibri" panose="020F0502020204030204" pitchFamily="34" charset="0"/>
              </a:rPr>
              <a:t>        </a:t>
            </a:r>
            <a:r>
              <a:rPr lang="zh-CN" altLang="en-US" sz="2800" b="1" dirty="0">
                <a:latin typeface="Calibri" panose="020F0502020204030204" pitchFamily="34" charset="0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壁虎爬呀爬，爬到小河边。他看见小鱼摇着尾巴，在河里游来游去。小壁虎说：“小鱼姐姐，您把尾巴借给我行吗？”小鱼说：“不行啊，我要用尾巴拨水呢。”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255093"/>
            <a:ext cx="889248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壁虎爬呀爬，爬到大树上。他看见老牛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甩着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尾巴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，在树下吃草。小壁虎说：“牛伯伯，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您把尾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借给我行吗？”老牛说：“不行啊，我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要用尾巴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蝇子呢。”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4157017"/>
            <a:ext cx="7777162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壁虎爬呀爬，爬到房檐下。他看见燕子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摆着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尾巴，在空中飞来飞去。小壁虎说：“燕子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阿姨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，您把尾巴借给我行吗？”燕子说：“不行啊，我要用尾巴掌握方向呢。”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build="allAtOnce"/>
      <p:bldP spid="5" grpId="1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97898"/>
            <a:ext cx="7777162" cy="2143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800" b="1" dirty="0">
                <a:latin typeface="Calibri" panose="020F0502020204030204" pitchFamily="34" charset="0"/>
              </a:rPr>
              <a:t>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壁虎爬呀爬，爬到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小河边。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他看见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小鱼摇着尾巴，在河里游来游去。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小壁虎说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：“小鱼姐姐，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您把尾巴借给我行吗？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”小鱼说：“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不行啊，我要用尾巴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拨水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355423"/>
            <a:ext cx="8892480" cy="187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壁虎爬呀爬，爬到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大树上。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他看见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老牛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甩着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尾巴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，在树下吃草。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小壁虎说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：“牛伯伯，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您把尾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借给我行吗？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”老牛说：“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不行啊，我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要用尾巴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蝇子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4428797"/>
            <a:ext cx="7777162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壁虎爬呀爬，爬到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房檐下。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他看见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燕子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摆着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尾巴，在空中飞来飞去。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小壁虎说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：“燕子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阿姨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您把尾巴借给我行吗？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”燕子说：“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不行啊，我要用尾巴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掌握方向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457331_155910036319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2465" y="-27940"/>
            <a:ext cx="11087100" cy="6929755"/>
          </a:xfrm>
          <a:prstGeom prst="rect">
            <a:avLst/>
          </a:prstGeom>
        </p:spPr>
      </p:pic>
      <p:sp>
        <p:nvSpPr>
          <p:cNvPr id="29697" name="AutoShape 2" descr="http://img4.imgtn.bdimg.com/it/u=527255735,2770458725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698" name="AutoShape 4" descr="http://img4.imgtn.bdimg.com/it/u=527255735,2770458725&amp;fm=27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448164" y="2547373"/>
            <a:ext cx="7308218" cy="2624021"/>
          </a:xfrm>
          <a:prstGeom prst="roundRect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48324" y="2685585"/>
            <a:ext cx="7488237" cy="2348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400" b="1" dirty="0">
                <a:latin typeface="Calibri" panose="020F0502020204030204" pitchFamily="34" charset="0"/>
              </a:rPr>
              <a:t>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小壁虎爬呀爬，爬到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他看见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小壁虎说：“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________________?”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4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说：“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pic>
        <p:nvPicPr>
          <p:cNvPr id="27652" name="Picture 6" descr="小松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082" y="159787"/>
            <a:ext cx="4319092" cy="24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小松鼠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89429" y="60354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767330" y="192405"/>
            <a:ext cx="625729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小壁虎借不到尾巴，心里很难过。他爬呀爬，爬回家里找妈妈。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5" y="21590"/>
            <a:ext cx="2471420" cy="1656080"/>
            <a:chOff x="1" y="34"/>
            <a:chExt cx="3892" cy="2608"/>
          </a:xfrm>
        </p:grpSpPr>
        <p:pic>
          <p:nvPicPr>
            <p:cNvPr id="19465" name="Picture 3" descr="C:\Documents and Settings\Administrator\桌面\114.jpg"/>
            <p:cNvPicPr>
              <a:picLocks noChangeAspect="1"/>
            </p:cNvPicPr>
            <p:nvPr/>
          </p:nvPicPr>
          <p:blipFill>
            <a:blip r:embed="rId1"/>
            <a:srcRect t="4861" r="55969" b="59445"/>
            <a:stretch>
              <a:fillRect/>
            </a:stretch>
          </p:blipFill>
          <p:spPr>
            <a:xfrm>
              <a:off x="1" y="34"/>
              <a:ext cx="2037" cy="25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6" name="Picture 3" descr="C:\Documents and Settings\Administrator\桌面\114.jpg"/>
            <p:cNvPicPr>
              <a:picLocks noChangeAspect="1"/>
            </p:cNvPicPr>
            <p:nvPr/>
          </p:nvPicPr>
          <p:blipFill>
            <a:blip r:embed="rId1"/>
            <a:srcRect t="18495" r="15881" b="58403"/>
            <a:stretch>
              <a:fillRect/>
            </a:stretch>
          </p:blipFill>
          <p:spPr>
            <a:xfrm>
              <a:off x="1" y="1002"/>
              <a:ext cx="3892" cy="16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115570" y="2225040"/>
            <a:ext cx="8591550" cy="2738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1" latinLnBrk="0" hangingPunct="1">
              <a:lnSpc>
                <a:spcPct val="100000"/>
              </a:lnSpc>
            </a:pPr>
            <a:r>
              <a:rPr lang="zh-CN" altLang="en-US" b="1">
                <a:latin typeface="Calibri" panose="020F0502020204030204" pitchFamily="34" charset="0"/>
              </a:rPr>
              <a:t>     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小壁虎把借尾巴的事告诉了妈妈。妈妈笑着说：“傻孩子，你转过身子看看。”小壁虎转身一看，高兴地叫了起来：“我长出一条新尾巴啦！”</a:t>
            </a:r>
            <a:br>
              <a:rPr lang="zh-CN" altLang="en-US" sz="2800" b="1">
                <a:latin typeface="Calibri" panose="020F0502020204030204" pitchFamily="34" charset="0"/>
              </a:rPr>
            </a:br>
            <a:endParaRPr lang="zh-CN" altLang="en-US" sz="2800" b="1">
              <a:latin typeface="Calibri" panose="020F0502020204030204" pitchFamily="34" charset="0"/>
            </a:endParaRPr>
          </a:p>
        </p:txBody>
      </p:sp>
      <p:pic>
        <p:nvPicPr>
          <p:cNvPr id="25610" name="Picture 3" descr="C:\Documents and Settings\Administrator\桌面\114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17" t="63658"/>
          <a:stretch>
            <a:fillRect/>
          </a:stretch>
        </p:blipFill>
        <p:spPr>
          <a:xfrm>
            <a:off x="4328795" y="4049395"/>
            <a:ext cx="4796155" cy="3046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94130" y="4723765"/>
            <a:ext cx="2588895" cy="11068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6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再生</a:t>
            </a:r>
            <a:endParaRPr lang="zh-CN" altLang="en-US" sz="6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 bldLvl="0" animBg="1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1007110" y="578485"/>
            <a:ext cx="8465185" cy="5600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9105" algn="ctr"/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zh-CN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小壁虎借尾巴》手指操</a:t>
            </a:r>
            <a:endParaRPr lang="zh-CN" altLang="zh-CN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459105" algn="ctr"/>
            <a:endParaRPr lang="zh-CN" altLang="en-US" sz="30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459105" algn="ctr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为了  逃命  尾巴断，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459105"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爬呀  爬呀  借尾巴。    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459105"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小鱼  尾巴  要拨水，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indent="459105"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牛用  尾巴  赶蝇子，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9105" algn="ctr"/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  燕子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尾巴 掌握方向。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9105"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伤心  失望  回到家，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9105"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尾巴  再生  真神奇！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indent="459105" algn="ctr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真    神    奇！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0">
            <a:off x="293370" y="1864995"/>
            <a:ext cx="2741930" cy="3676650"/>
            <a:chOff x="346388" y="209137"/>
            <a:chExt cx="5392452" cy="5532076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46388" y="225775"/>
              <a:ext cx="5339599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99241" y="1916832"/>
              <a:ext cx="5339599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99241" y="3788495"/>
              <a:ext cx="5339599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99241" y="5718267"/>
              <a:ext cx="5339599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367683" y="209137"/>
              <a:ext cx="24886" cy="550913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2091692" y="232083"/>
              <a:ext cx="24886" cy="550913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971050" y="232083"/>
              <a:ext cx="24886" cy="550913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687935" y="232083"/>
              <a:ext cx="24886" cy="550913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夏天、网络歌手 - 夏天欢快的小音乐 - 伴奏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89913" y="6055836"/>
            <a:ext cx="464344" cy="46434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3370" y="1988185"/>
            <a:ext cx="2737485" cy="3515360"/>
            <a:chOff x="616" y="1218"/>
            <a:chExt cx="8676" cy="8537"/>
          </a:xfrm>
        </p:grpSpPr>
        <p:grpSp>
          <p:nvGrpSpPr>
            <p:cNvPr id="30722" name="组合 45058"/>
            <p:cNvGrpSpPr/>
            <p:nvPr/>
          </p:nvGrpSpPr>
          <p:grpSpPr>
            <a:xfrm>
              <a:off x="6344" y="1288"/>
              <a:ext cx="2640" cy="2323"/>
              <a:chOff x="0" y="2750"/>
              <a:chExt cx="2789" cy="1580"/>
            </a:xfrm>
          </p:grpSpPr>
          <p:pic>
            <p:nvPicPr>
              <p:cNvPr id="30723" name="Picture 3" descr="C:\Documents and Settings\Administrator\桌面\112.jpg"/>
              <p:cNvPicPr>
                <a:picLocks noChangeAspect="1"/>
              </p:cNvPicPr>
              <p:nvPr/>
            </p:nvPicPr>
            <p:blipFill>
              <a:blip r:embed="rId4"/>
              <a:srcRect t="78406"/>
              <a:stretch>
                <a:fillRect/>
              </a:stretch>
            </p:blipFill>
            <p:spPr>
              <a:xfrm>
                <a:off x="0" y="3385"/>
                <a:ext cx="2744" cy="93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24" name="Picture 3" descr="C:\Documents and Settings\Administrator\桌面\112.jpg"/>
              <p:cNvPicPr>
                <a:picLocks noChangeAspect="1"/>
              </p:cNvPicPr>
              <p:nvPr/>
            </p:nvPicPr>
            <p:blipFill>
              <a:blip r:embed="rId4"/>
              <a:srcRect l="88411" t="63510" r="-1640"/>
              <a:stretch>
                <a:fillRect/>
              </a:stretch>
            </p:blipFill>
            <p:spPr>
              <a:xfrm>
                <a:off x="2426" y="2750"/>
                <a:ext cx="363" cy="158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0725" name="Picture 2" descr="C:\Documents and Settings\Administrator\桌面\113.jpg"/>
            <p:cNvPicPr>
              <a:picLocks noChangeAspect="1"/>
            </p:cNvPicPr>
            <p:nvPr/>
          </p:nvPicPr>
          <p:blipFill>
            <a:blip r:embed="rId5"/>
            <a:srcRect l="15599" t="18495" b="51042"/>
            <a:stretch>
              <a:fillRect/>
            </a:stretch>
          </p:blipFill>
          <p:spPr>
            <a:xfrm>
              <a:off x="699" y="3812"/>
              <a:ext cx="5625" cy="29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4" name="Picture 3" descr="C:\Documents and Settings\Administrator\桌面\112.jpg"/>
            <p:cNvPicPr>
              <a:picLocks noChangeAspect="1"/>
            </p:cNvPicPr>
            <p:nvPr/>
          </p:nvPicPr>
          <p:blipFill>
            <a:blip r:embed="rId4"/>
            <a:srcRect l="45445" t="17807" b="50761"/>
            <a:stretch>
              <a:fillRect/>
            </a:stretch>
          </p:blipFill>
          <p:spPr>
            <a:xfrm>
              <a:off x="688" y="1218"/>
              <a:ext cx="2854" cy="25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9" name="Picture 2" descr="C:\Documents and Settings\Administrator\桌面\113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599" t="71432"/>
            <a:stretch>
              <a:fillRect/>
            </a:stretch>
          </p:blipFill>
          <p:spPr>
            <a:xfrm>
              <a:off x="616" y="6761"/>
              <a:ext cx="4984" cy="29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0" name="Picture 3" descr="C:\Documents and Settings\Administrator\桌面\114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17" t="63658"/>
            <a:stretch>
              <a:fillRect/>
            </a:stretch>
          </p:blipFill>
          <p:spPr>
            <a:xfrm>
              <a:off x="6344" y="7883"/>
              <a:ext cx="2948" cy="187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6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5250" y="942816"/>
            <a:ext cx="2708275" cy="2767649"/>
            <a:chOff x="686" y="2409"/>
            <a:chExt cx="5687" cy="5811"/>
          </a:xfrm>
        </p:grpSpPr>
        <p:grpSp>
          <p:nvGrpSpPr>
            <p:cNvPr id="2" name="组合 44033"/>
            <p:cNvGrpSpPr/>
            <p:nvPr/>
          </p:nvGrpSpPr>
          <p:grpSpPr>
            <a:xfrm>
              <a:off x="686" y="2409"/>
              <a:ext cx="5687" cy="5715"/>
              <a:chOff x="431" y="890"/>
              <a:chExt cx="2358" cy="2370"/>
            </a:xfrm>
          </p:grpSpPr>
          <p:sp>
            <p:nvSpPr>
              <p:cNvPr id="3" name="矩形 44034"/>
              <p:cNvSpPr/>
              <p:nvPr/>
            </p:nvSpPr>
            <p:spPr>
              <a:xfrm>
                <a:off x="431" y="902"/>
                <a:ext cx="2358" cy="235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" name="直接连接符 44035"/>
              <p:cNvSpPr/>
              <p:nvPr/>
            </p:nvSpPr>
            <p:spPr>
              <a:xfrm>
                <a:off x="431" y="2069"/>
                <a:ext cx="2358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5" name="直接连接符 44036"/>
              <p:cNvSpPr/>
              <p:nvPr/>
            </p:nvSpPr>
            <p:spPr>
              <a:xfrm>
                <a:off x="1610" y="890"/>
                <a:ext cx="0" cy="2359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18" name="文本框 44037"/>
            <p:cNvSpPr txBox="1"/>
            <p:nvPr/>
          </p:nvSpPr>
          <p:spPr>
            <a:xfrm>
              <a:off x="853" y="2439"/>
              <a:ext cx="5355" cy="57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7300" dirty="0">
                  <a:latin typeface="楷体" panose="02010609060101010101" pitchFamily="49" charset="-122"/>
                  <a:ea typeface="楷体" panose="02010609060101010101" pitchFamily="49" charset="-122"/>
                </a:rPr>
                <a:t>爬</a:t>
              </a:r>
              <a:endParaRPr lang="zh-CN" altLang="en-US" sz="173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53648" y="957104"/>
            <a:ext cx="2708434" cy="2759392"/>
            <a:chOff x="6903" y="2409"/>
            <a:chExt cx="5687" cy="5794"/>
          </a:xfrm>
        </p:grpSpPr>
        <p:grpSp>
          <p:nvGrpSpPr>
            <p:cNvPr id="22" name="组合 44033"/>
            <p:cNvGrpSpPr/>
            <p:nvPr/>
          </p:nvGrpSpPr>
          <p:grpSpPr>
            <a:xfrm>
              <a:off x="6903" y="2409"/>
              <a:ext cx="5687" cy="5688"/>
              <a:chOff x="431" y="890"/>
              <a:chExt cx="2358" cy="2359"/>
            </a:xfrm>
          </p:grpSpPr>
          <p:sp>
            <p:nvSpPr>
              <p:cNvPr id="23" name="矩形 44034"/>
              <p:cNvSpPr/>
              <p:nvPr/>
            </p:nvSpPr>
            <p:spPr>
              <a:xfrm>
                <a:off x="431" y="890"/>
                <a:ext cx="2358" cy="2358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直接连接符 44035"/>
              <p:cNvSpPr/>
              <p:nvPr/>
            </p:nvSpPr>
            <p:spPr>
              <a:xfrm>
                <a:off x="431" y="2069"/>
                <a:ext cx="2358" cy="0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25" name="直接连接符 44036"/>
              <p:cNvSpPr/>
              <p:nvPr/>
            </p:nvSpPr>
            <p:spPr>
              <a:xfrm>
                <a:off x="1610" y="890"/>
                <a:ext cx="0" cy="2359"/>
              </a:xfrm>
              <a:prstGeom prst="line">
                <a:avLst/>
              </a:prstGeom>
              <a:ln w="31750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6" name="文本框 44037"/>
            <p:cNvSpPr txBox="1"/>
            <p:nvPr/>
          </p:nvSpPr>
          <p:spPr>
            <a:xfrm>
              <a:off x="7206" y="2438"/>
              <a:ext cx="4600" cy="57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7250" dirty="0">
                  <a:latin typeface="楷体" panose="02010609060101010101" pitchFamily="49" charset="-122"/>
                  <a:ea typeface="楷体" panose="02010609060101010101" pitchFamily="49" charset="-122"/>
                </a:rPr>
                <a:t>条</a:t>
              </a:r>
              <a:endParaRPr lang="zh-CN" altLang="en-US" sz="1725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Picture 5" descr="写字姿势"/>
          <p:cNvPicPr>
            <a:picLocks noChangeAspect="1" noChangeArrowheads="1"/>
          </p:cNvPicPr>
          <p:nvPr>
            <p:ph idx="1"/>
          </p:nvPr>
        </p:nvPicPr>
        <p:blipFill rotWithShape="1">
          <a:blip r:embed="rId1"/>
          <a:srcRect r="5403"/>
          <a:stretch>
            <a:fillRect/>
          </a:stretch>
        </p:blipFill>
        <p:spPr bwMode="auto">
          <a:xfrm>
            <a:off x="94615" y="320040"/>
            <a:ext cx="263906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图片 9" descr="握笔.png"/>
          <p:cNvPicPr>
            <a:picLocks noChangeAspect="1" noChangeArrowheads="1"/>
          </p:cNvPicPr>
          <p:nvPr/>
        </p:nvPicPr>
        <p:blipFill rotWithShape="1">
          <a:blip r:embed="rId2"/>
          <a:srcRect l="14906" t="13211" r="15039" b="14456"/>
          <a:stretch>
            <a:fillRect/>
          </a:stretch>
        </p:blipFill>
        <p:spPr bwMode="auto">
          <a:xfrm>
            <a:off x="94615" y="3199765"/>
            <a:ext cx="26384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Documents and Settings\Administrator\桌面\115.jpg"/>
          <p:cNvPicPr>
            <a:picLocks noChangeAspect="1"/>
          </p:cNvPicPr>
          <p:nvPr/>
        </p:nvPicPr>
        <p:blipFill>
          <a:blip r:embed="rId3"/>
          <a:srcRect l="53263" t="16363" r="10641" b="77686"/>
          <a:stretch>
            <a:fillRect/>
          </a:stretch>
        </p:blipFill>
        <p:spPr>
          <a:xfrm>
            <a:off x="3065780" y="1422400"/>
            <a:ext cx="5653405" cy="161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Documents and Settings\Administrator\桌面\115.jpg"/>
          <p:cNvPicPr>
            <a:picLocks noChangeAspect="1"/>
          </p:cNvPicPr>
          <p:nvPr/>
        </p:nvPicPr>
        <p:blipFill>
          <a:blip r:embed="rId3"/>
          <a:srcRect l="6376" t="21779" r="56613" b="72323"/>
          <a:stretch>
            <a:fillRect/>
          </a:stretch>
        </p:blipFill>
        <p:spPr>
          <a:xfrm>
            <a:off x="3065780" y="3199765"/>
            <a:ext cx="5709285" cy="1459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5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58750" y="2709545"/>
            <a:ext cx="7598410" cy="427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79375" y="90170"/>
            <a:ext cx="8905875" cy="29229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latin typeface="黑体" panose="02010609060101010101" charset="-122"/>
                <a:ea typeface="黑体" panose="02010609060101010101" charset="-122"/>
              </a:rPr>
              <a:t>作业：</a:t>
            </a:r>
            <a:endParaRPr lang="zh-CN" altLang="en-US" sz="40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1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、回家后把这个故事绘声绘色地讲给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爸爸妈妈听。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2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、和大人一起读读《身边的科学》，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了解还有哪些动物也有小壁虎的这种本领。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5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810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995936" y="1412776"/>
            <a:ext cx="435888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b="1" dirty="0">
                <a:latin typeface="迷你简胖头鱼" pitchFamily="65" charset="-122"/>
                <a:ea typeface="迷你简胖头鱼" pitchFamily="65" charset="-122"/>
              </a:rPr>
              <a:t>小壁虎借尾巴</a:t>
            </a:r>
            <a:endParaRPr lang="zh-CN" altLang="en-US" sz="5400" b="1" dirty="0">
              <a:latin typeface="迷你简胖头鱼" pitchFamily="65" charset="-122"/>
              <a:ea typeface="迷你简胖头鱼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 descr="2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4300" y="3402013"/>
            <a:ext cx="61436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611188" y="332423"/>
            <a:ext cx="7992243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小壁虎在墙角捉蚊子，一条蛇咬住了他的尾巴。小壁虎一挣，挣断尾巴逃走了。</a:t>
            </a:r>
            <a:b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没有尾巴多难看哪！小壁虎想：向谁去借一条尾巴呢？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745" y="2012950"/>
            <a:ext cx="83591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小壁虎先后向</a:t>
            </a:r>
            <a:r>
              <a:rPr lang="zh-CN" altLang="en-US" sz="3600" b="1" u="sng"/>
              <a:t>       </a:t>
            </a:r>
            <a:r>
              <a:rPr lang="zh-CN" altLang="en-US" sz="3600" b="1"/>
              <a:t>、</a:t>
            </a:r>
            <a:r>
              <a:rPr lang="zh-CN" altLang="en-US" sz="3600" b="1" u="sng"/>
              <a:t>       </a:t>
            </a:r>
            <a:r>
              <a:rPr lang="zh-CN" altLang="en-US" sz="3600" b="1"/>
              <a:t>、</a:t>
            </a:r>
            <a:r>
              <a:rPr lang="zh-CN" altLang="en-US" sz="3600" b="1" u="sng"/>
              <a:t>       </a:t>
            </a:r>
            <a:r>
              <a:rPr lang="zh-CN" altLang="en-US" sz="3600" b="1"/>
              <a:t>借尾巴。</a:t>
            </a:r>
            <a:r>
              <a:rPr lang="zh-CN" altLang="en-US"/>
              <a:t>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1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3500438"/>
            <a:ext cx="89646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647576" y="1412875"/>
            <a:ext cx="7777162" cy="1219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800" b="1" dirty="0">
                <a:latin typeface="Calibri" panose="020F0502020204030204" pitchFamily="34" charset="0"/>
              </a:rPr>
              <a:t>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小壁虎爬呀爬，爬到小河边。他看见小鱼摇着尾巴，在河里游来游去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7576" y="1977485"/>
            <a:ext cx="8748960" cy="116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小壁虎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：“小鱼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姐姐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，您把尾巴借给我行吗？”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647576" y="3120780"/>
            <a:ext cx="801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小鱼说：“不行啊，我要用尾巴拨水呢。”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 descr="1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3500438"/>
            <a:ext cx="89646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4925" y="176530"/>
            <a:ext cx="8862060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小壁虎说：“小鱼姐姐，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您把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尾巴借给我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83768" y="780126"/>
            <a:ext cx="7777162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鱼姐姐，您把尾巴借给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2013" y="1497919"/>
            <a:ext cx="7777162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鱼姐姐，您把尾巴借给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可以吗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483217" y="2228794"/>
            <a:ext cx="7777162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鱼姐姐，您把尾巴借给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行不行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411507" y="2963097"/>
            <a:ext cx="7777162" cy="603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鱼姐姐，您把尾巴借给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好不好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1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3500438"/>
            <a:ext cx="89646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3241" y="1674885"/>
            <a:ext cx="89058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小鱼说：“不行啊，我要用尾巴拨水呢。”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3420" y="2587744"/>
            <a:ext cx="798766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小鱼说：“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不行，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我要用尾巴拨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水！”</a:t>
            </a:r>
            <a:endParaRPr lang="zh-CN" altLang="en-US" sz="36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3" descr="1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25" y="3500438"/>
            <a:ext cx="89646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27088" y="551815"/>
            <a:ext cx="7777162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小壁虎爬呀爬，爬到小河边。他看见小鱼摇着尾巴，在河里游来游去。小壁虎说：“小鱼姐姐，您把尾巴借给我行吗？”小鱼说：“不行啊，我要用尾巴拨水呢。”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3" descr="3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36496" y="4520651"/>
            <a:ext cx="5378928" cy="23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95580" y="6350"/>
            <a:ext cx="3971925" cy="409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小壁虎爬呀爬，爬到大树上。他看见老牛甩着尾巴，在树下吃草。小壁虎说：“牛伯伯，您把尾巴借给我行吗？”老牛说：“不行啊，我要用尾巴赶蝇子呢。”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5845" y="1570355"/>
            <a:ext cx="3892550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小壁虎爬呀爬，爬到房檐下。他看见燕子摆着尾巴，在空中飞来飞去。小壁虎说：“燕子阿姨，您把尾巴借给我行吗？”燕子说：“不行啊，我要用尾巴掌握方向呢。”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小壁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8765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4578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WPS 演示</Application>
  <PresentationFormat>全屏显示(4:3)</PresentationFormat>
  <Paragraphs>104</Paragraphs>
  <Slides>19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黑体</vt:lpstr>
      <vt:lpstr>迷你简胖头鱼</vt:lpstr>
      <vt:lpstr>楷体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89</cp:revision>
  <dcterms:created xsi:type="dcterms:W3CDTF">2018-05-21T13:53:00Z</dcterms:created>
  <dcterms:modified xsi:type="dcterms:W3CDTF">2019-06-05T08:00:54Z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