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8" r:id="rId2"/>
    <p:sldId id="11088611" r:id="rId3"/>
    <p:sldId id="11088612" r:id="rId4"/>
    <p:sldId id="11088613" r:id="rId5"/>
    <p:sldId id="11088622" r:id="rId6"/>
    <p:sldId id="11088614" r:id="rId7"/>
    <p:sldId id="11088587" r:id="rId8"/>
    <p:sldId id="11088615" r:id="rId9"/>
    <p:sldId id="11088616" r:id="rId10"/>
    <p:sldId id="11088617" r:id="rId11"/>
    <p:sldId id="11088599" r:id="rId12"/>
    <p:sldId id="11088592" r:id="rId13"/>
    <p:sldId id="11088596" r:id="rId14"/>
    <p:sldId id="11088618" r:id="rId15"/>
    <p:sldId id="11088619" r:id="rId16"/>
    <p:sldId id="11088620" r:id="rId17"/>
    <p:sldId id="11088597" r:id="rId18"/>
    <p:sldId id="11088621" r:id="rId19"/>
    <p:sldId id="11088623" r:id="rId20"/>
    <p:sldId id="11088610" r:id="rId21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  <p:cmAuthor id="2" name="admin" initials="a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12505D"/>
    <a:srgbClr val="74CBC5"/>
    <a:srgbClr val="E9A01E"/>
    <a:srgbClr val="EFAD49"/>
    <a:srgbClr val="FFFFFF"/>
    <a:srgbClr val="4B9363"/>
    <a:srgbClr val="557B5E"/>
    <a:srgbClr val="FCE185"/>
    <a:srgbClr val="FCD9D7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15" autoAdjust="0"/>
    <p:restoredTop sz="92950" autoAdjust="0"/>
  </p:normalViewPr>
  <p:slideViewPr>
    <p:cSldViewPr snapToGrid="0">
      <p:cViewPr>
        <p:scale>
          <a:sx n="50" d="100"/>
          <a:sy n="50" d="100"/>
        </p:scale>
        <p:origin x="-1020" y="-420"/>
      </p:cViewPr>
      <p:guideLst>
        <p:guide orient="horz" pos="2154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E1A13A-D60A-422D-BAA6-E4E7ADFA2A21}" type="datetimeFigureOut">
              <a:rPr lang="zh-CN" altLang="en-US" smtClean="0"/>
              <a:pPr/>
              <a:t>2022/9/18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E886AE-BC43-4E5F-A7F0-F0898215431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E6419-6130-4382-A550-44364040FE9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8BABC2-6772-4727-AFE1-F6A682502CA6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AE6419-6130-4382-A550-44364040FE92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8BABC2-6772-4727-AFE1-F6A682502CA6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8BABC2-6772-4727-AFE1-F6A682502CA6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8BABC2-6772-4727-AFE1-F6A682502CA6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8BABC2-6772-4727-AFE1-F6A682502CA6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8BABC2-6772-4727-AFE1-F6A682502CA6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8BABC2-6772-4727-AFE1-F6A682502CA6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8BABC2-6772-4727-AFE1-F6A682502CA6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8BABC2-6772-4727-AFE1-F6A682502CA6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C58E1B-5923-4CAF-B9CC-D14A574623CF}" type="datetimeFigureOut">
              <a:rPr lang="zh-CN" altLang="en-US" smtClean="0"/>
              <a:pPr/>
              <a:t>2022/9/18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E746A1-6C2B-4A0A-9B52-5B2A1AF676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C58E1B-5923-4CAF-B9CC-D14A574623CF}" type="datetimeFigureOut">
              <a:rPr lang="zh-CN" altLang="en-US" smtClean="0"/>
              <a:pPr/>
              <a:t>2022/9/18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E746A1-6C2B-4A0A-9B52-5B2A1AF676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C58E1B-5923-4CAF-B9CC-D14A574623CF}" type="datetimeFigureOut">
              <a:rPr lang="zh-CN" altLang="en-US" smtClean="0"/>
              <a:pPr/>
              <a:t>2022/9/18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E746A1-6C2B-4A0A-9B52-5B2A1AF676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C58E1B-5923-4CAF-B9CC-D14A574623CF}" type="datetimeFigureOut">
              <a:rPr lang="zh-CN" altLang="en-US" smtClean="0"/>
              <a:pPr/>
              <a:t>2022/9/18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E746A1-6C2B-4A0A-9B52-5B2A1AF676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C58E1B-5923-4CAF-B9CC-D14A574623CF}" type="datetimeFigureOut">
              <a:rPr lang="zh-CN" altLang="en-US" smtClean="0"/>
              <a:pPr/>
              <a:t>2022/9/18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E746A1-6C2B-4A0A-9B52-5B2A1AF676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C58E1B-5923-4CAF-B9CC-D14A574623CF}" type="datetimeFigureOut">
              <a:rPr lang="zh-CN" altLang="en-US" smtClean="0"/>
              <a:pPr/>
              <a:t>2022/9/18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E746A1-6C2B-4A0A-9B52-5B2A1AF676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C58E1B-5923-4CAF-B9CC-D14A574623CF}" type="datetimeFigureOut">
              <a:rPr lang="zh-CN" altLang="en-US" smtClean="0"/>
              <a:pPr/>
              <a:t>2022/9/18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E746A1-6C2B-4A0A-9B52-5B2A1AF676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C58E1B-5923-4CAF-B9CC-D14A574623CF}" type="datetimeFigureOut">
              <a:rPr lang="zh-CN" altLang="en-US" smtClean="0"/>
              <a:pPr/>
              <a:t>2022/9/18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E746A1-6C2B-4A0A-9B52-5B2A1AF676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C58E1B-5923-4CAF-B9CC-D14A574623CF}" type="datetimeFigureOut">
              <a:rPr lang="zh-CN" altLang="en-US" smtClean="0"/>
              <a:pPr/>
              <a:t>2022/9/18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E746A1-6C2B-4A0A-9B52-5B2A1AF676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C58E1B-5923-4CAF-B9CC-D14A574623CF}" type="datetimeFigureOut">
              <a:rPr lang="zh-CN" altLang="en-US" smtClean="0"/>
              <a:pPr/>
              <a:t>2022/9/18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E746A1-6C2B-4A0A-9B52-5B2A1AF676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C58E1B-5923-4CAF-B9CC-D14A574623CF}" type="datetimeFigureOut">
              <a:rPr lang="zh-CN" altLang="en-US" smtClean="0"/>
              <a:pPr/>
              <a:t>2022/9/18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E746A1-6C2B-4A0A-9B52-5B2A1AF676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-1" y="-8709"/>
            <a:ext cx="12192000" cy="685799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3513" b="52127"/>
          <a:stretch>
            <a:fillRect/>
          </a:stretch>
        </p:blipFill>
        <p:spPr>
          <a:xfrm rot="5400000">
            <a:off x="8341880" y="-2448551"/>
            <a:ext cx="1410270" cy="628995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3513" b="52127"/>
          <a:stretch>
            <a:fillRect/>
          </a:stretch>
        </p:blipFill>
        <p:spPr>
          <a:xfrm rot="5400000" flipH="1" flipV="1">
            <a:off x="1774769" y="2888670"/>
            <a:ext cx="2194559" cy="5744097"/>
          </a:xfrm>
          <a:prstGeom prst="rect">
            <a:avLst/>
          </a:prstGeom>
        </p:spPr>
      </p:pic>
      <p:sp>
        <p:nvSpPr>
          <p:cNvPr id="3" name="矩形: 圆角 2"/>
          <p:cNvSpPr/>
          <p:nvPr userDrawn="1"/>
        </p:nvSpPr>
        <p:spPr>
          <a:xfrm>
            <a:off x="322810" y="290548"/>
            <a:ext cx="11546378" cy="6259483"/>
          </a:xfrm>
          <a:prstGeom prst="roundRect">
            <a:avLst>
              <a:gd name="adj" fmla="val 2590"/>
            </a:avLst>
          </a:prstGeom>
          <a:solidFill>
            <a:schemeClr val="bg1"/>
          </a:solidFill>
          <a:ln w="57150">
            <a:solidFill>
              <a:srgbClr val="74CBC5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slide1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slide" Target="slide1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6.xml"/><Relationship Id="rId5" Type="http://schemas.openxmlformats.org/officeDocument/2006/relationships/slide" Target="slide15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slide" Target="slide1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6.xml"/><Relationship Id="rId5" Type="http://schemas.openxmlformats.org/officeDocument/2006/relationships/slide" Target="slide15.xml"/><Relationship Id="rId4" Type="http://schemas.openxmlformats.org/officeDocument/2006/relationships/slide" Target="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slide" Target="slide1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6.xml"/><Relationship Id="rId5" Type="http://schemas.openxmlformats.org/officeDocument/2006/relationships/slide" Target="slide15.xml"/><Relationship Id="rId4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slide" Target="slide1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6.xml"/><Relationship Id="rId5" Type="http://schemas.openxmlformats.org/officeDocument/2006/relationships/slide" Target="slide15.xml"/><Relationship Id="rId4" Type="http://schemas.openxmlformats.org/officeDocument/2006/relationships/slide" Target="slide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605" y="19050"/>
            <a:ext cx="1219260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92"/>
            <a:ext cx="5193436" cy="687224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500" y="-17756"/>
            <a:ext cx="5143500" cy="6875756"/>
          </a:xfrm>
          <a:prstGeom prst="rect">
            <a:avLst/>
          </a:prstGeom>
        </p:spPr>
      </p:pic>
      <p:sp>
        <p:nvSpPr>
          <p:cNvPr id="7" name="Rectangle 409"/>
          <p:cNvSpPr>
            <a:spLocks noChangeArrowheads="1"/>
          </p:cNvSpPr>
          <p:nvPr/>
        </p:nvSpPr>
        <p:spPr bwMode="auto">
          <a:xfrm>
            <a:off x="3594784" y="4062840"/>
            <a:ext cx="5215072" cy="549717"/>
          </a:xfrm>
          <a:prstGeom prst="rect">
            <a:avLst/>
          </a:prstGeom>
          <a:solidFill>
            <a:srgbClr val="EFAD49"/>
          </a:soli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武进区寨桥小学   胡秋香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2291" name="文本框 2"/>
          <p:cNvSpPr txBox="1">
            <a:spLocks noChangeArrowheads="1"/>
          </p:cNvSpPr>
          <p:nvPr/>
        </p:nvSpPr>
        <p:spPr bwMode="auto">
          <a:xfrm>
            <a:off x="1828799" y="1606673"/>
            <a:ext cx="6651523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533400" indent="-533400"/>
            <a:r>
              <a:rPr lang="zh-CN" altLang="en-US" sz="6600" b="1" dirty="0">
                <a:latin typeface="微软雅黑" panose="020B0503020204020204" charset="-122"/>
                <a:ea typeface="微软雅黑" panose="020B0503020204020204" charset="-122"/>
              </a:rPr>
              <a:t>夏 天 里 的 成 长</a:t>
            </a:r>
            <a:r>
              <a:rPr lang="en-US" altLang="zh-CN" sz="6000" b="1" dirty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en-US" altLang="zh-CN" sz="6000" b="1" dirty="0" smtClean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zh-CN" altLang="en-US" sz="7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1948" y="944263"/>
            <a:ext cx="11164529" cy="4225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5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一过夏天，小学生有的成了中学生，中学生有的成了大学生。升级、跳班，快点儿，慢点儿，总是要长。北方农家的谚语说：“六月六，看谷秀。”又说：“处暑不出头，割谷喂老牛。”农作物到了该长的时候不长，或是长得太慢，就没有收成的希望。人也是一样，要赶时候，赶热天，尽量地用力地长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73039" y="291153"/>
            <a:ext cx="19652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（人物）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66" t="29404" r="51801" b="35542"/>
          <a:stretch>
            <a:fillRect/>
          </a:stretch>
        </p:blipFill>
        <p:spPr>
          <a:xfrm>
            <a:off x="10056736" y="4970206"/>
            <a:ext cx="1772514" cy="17927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607" t="24697" r="8491" b="22089"/>
          <a:stretch>
            <a:fillRect/>
          </a:stretch>
        </p:blipFill>
        <p:spPr>
          <a:xfrm flipH="1">
            <a:off x="9951217" y="5338917"/>
            <a:ext cx="2063261" cy="1295140"/>
          </a:xfrm>
          <a:prstGeom prst="rect">
            <a:avLst/>
          </a:prstGeom>
        </p:spPr>
      </p:pic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752168" y="2153268"/>
          <a:ext cx="10427110" cy="2972697"/>
        </p:xfrm>
        <a:graphic>
          <a:graphicData uri="http://schemas.openxmlformats.org/drawingml/2006/table">
            <a:tbl>
              <a:tblPr/>
              <a:tblGrid>
                <a:gridCol w="2615439"/>
                <a:gridCol w="4086371"/>
                <a:gridCol w="3725300"/>
              </a:tblGrid>
              <a:tr h="604286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中心意思</a:t>
                      </a:r>
                      <a:r>
                        <a:rPr lang="zh-CN" sz="2400" b="1" kern="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：</a:t>
                      </a:r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生物从小到大，本来是天天长的，不过</a:t>
                      </a:r>
                      <a:r>
                        <a:rPr lang="zh-CN" altLang="en-US" sz="28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夏天的长是</a:t>
                      </a:r>
                      <a:endParaRPr lang="en-US" altLang="zh-CN" sz="28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8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</a:t>
                      </a:r>
                      <a:r>
                        <a:rPr lang="zh-CN" altLang="en-US" sz="28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飞快的长，跳跃的长，活生生的看得见的长。</a:t>
                      </a:r>
                      <a:endParaRPr lang="zh-CN" sz="3200" kern="100" dirty="0">
                        <a:solidFill>
                          <a:srgbClr val="FF000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656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0" dirty="0">
                          <a:latin typeface="Calibri" panose="020F050202020403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生物</a:t>
                      </a:r>
                      <a:endParaRPr lang="zh-CN" sz="32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0" dirty="0">
                          <a:latin typeface="Calibri" panose="020F050202020403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时间</a:t>
                      </a:r>
                      <a:endParaRPr lang="zh-CN" sz="32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0" dirty="0">
                          <a:latin typeface="Calibri" panose="020F050202020403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生物的变化</a:t>
                      </a:r>
                      <a:endParaRPr lang="zh-CN" sz="32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50986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9866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 startAt="2"/>
                      </a:pPr>
                      <a:endParaRPr lang="zh-CN" sz="32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1071715" y="451124"/>
            <a:ext cx="9635614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小组合作学习第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自然段，提取关键词，填写“生物成长表”，试着说一说作者是怎样把“生物长得快”写具体的。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00742" y="6127845"/>
            <a:ext cx="682397" cy="382978"/>
            <a:chOff x="1473958" y="6127845"/>
            <a:chExt cx="682397" cy="382978"/>
          </a:xfrm>
        </p:grpSpPr>
        <p:sp>
          <p:nvSpPr>
            <p:cNvPr id="6" name="圆角矩形 5"/>
            <p:cNvSpPr/>
            <p:nvPr/>
          </p:nvSpPr>
          <p:spPr>
            <a:xfrm>
              <a:off x="1473958" y="6127845"/>
              <a:ext cx="682397" cy="354842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5" name="TextBox 4">
              <a:hlinkClick r:id="rId4" action="ppaction://hlinksldjump"/>
            </p:cNvPr>
            <p:cNvSpPr txBox="1"/>
            <p:nvPr/>
          </p:nvSpPr>
          <p:spPr>
            <a:xfrm>
              <a:off x="1555854" y="6141491"/>
              <a:ext cx="5595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940263" y="6130117"/>
            <a:ext cx="639164" cy="382978"/>
            <a:chOff x="1501255" y="6127845"/>
            <a:chExt cx="639164" cy="382978"/>
          </a:xfrm>
        </p:grpSpPr>
        <p:sp>
          <p:nvSpPr>
            <p:cNvPr id="12" name="圆角矩形 11"/>
            <p:cNvSpPr/>
            <p:nvPr/>
          </p:nvSpPr>
          <p:spPr>
            <a:xfrm>
              <a:off x="1501255" y="6127845"/>
              <a:ext cx="639164" cy="354842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3" name="TextBox 12">
              <a:hlinkClick r:id="rId5" action="ppaction://hlinksldjump"/>
            </p:cNvPr>
            <p:cNvSpPr txBox="1"/>
            <p:nvPr/>
          </p:nvSpPr>
          <p:spPr>
            <a:xfrm>
              <a:off x="1555854" y="6141491"/>
              <a:ext cx="5595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3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938822" y="6132392"/>
            <a:ext cx="639164" cy="382978"/>
            <a:chOff x="1501255" y="6127845"/>
            <a:chExt cx="639164" cy="382978"/>
          </a:xfrm>
        </p:grpSpPr>
        <p:sp>
          <p:nvSpPr>
            <p:cNvPr id="15" name="圆角矩形 14"/>
            <p:cNvSpPr/>
            <p:nvPr/>
          </p:nvSpPr>
          <p:spPr>
            <a:xfrm>
              <a:off x="1501255" y="6127845"/>
              <a:ext cx="639164" cy="354842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6" name="TextBox 15">
              <a:hlinkClick r:id="rId6" action="ppaction://hlinksldjump"/>
            </p:cNvPr>
            <p:cNvSpPr txBox="1"/>
            <p:nvPr/>
          </p:nvSpPr>
          <p:spPr>
            <a:xfrm>
              <a:off x="1555854" y="6141491"/>
              <a:ext cx="5595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4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937385" y="6141491"/>
            <a:ext cx="639164" cy="382978"/>
            <a:chOff x="1501255" y="6127845"/>
            <a:chExt cx="639164" cy="382978"/>
          </a:xfrm>
        </p:grpSpPr>
        <p:sp>
          <p:nvSpPr>
            <p:cNvPr id="18" name="圆角矩形 17"/>
            <p:cNvSpPr/>
            <p:nvPr/>
          </p:nvSpPr>
          <p:spPr>
            <a:xfrm>
              <a:off x="1501255" y="6127845"/>
              <a:ext cx="639164" cy="354842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9" name="TextBox 18">
              <a:hlinkClick r:id="rId7" action="ppaction://hlinksldjump"/>
            </p:cNvPr>
            <p:cNvSpPr txBox="1"/>
            <p:nvPr/>
          </p:nvSpPr>
          <p:spPr>
            <a:xfrm>
              <a:off x="1555854" y="6141491"/>
              <a:ext cx="5595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5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179871" y="2522020"/>
          <a:ext cx="9748685" cy="2789817"/>
        </p:xfrm>
        <a:graphic>
          <a:graphicData uri="http://schemas.openxmlformats.org/drawingml/2006/table">
            <a:tbl>
              <a:tblPr/>
              <a:tblGrid>
                <a:gridCol w="2445270"/>
                <a:gridCol w="3820497"/>
                <a:gridCol w="3482918"/>
              </a:tblGrid>
              <a:tr h="604286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中心意思</a:t>
                      </a:r>
                      <a:r>
                        <a:rPr lang="zh-CN" sz="2400" b="1" kern="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：</a:t>
                      </a:r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生物从小到大，本来是天天长的，不过</a:t>
                      </a:r>
                      <a:r>
                        <a:rPr lang="zh-CN" altLang="en-US" sz="28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夏天的长是</a:t>
                      </a:r>
                      <a:endParaRPr lang="en-US" altLang="zh-CN" sz="28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8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</a:t>
                      </a:r>
                      <a:r>
                        <a:rPr lang="zh-CN" altLang="en-US" sz="28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飞快的长，跳跃的长，活生生的看得见的长。</a:t>
                      </a:r>
                      <a:endParaRPr lang="zh-CN" sz="3200" kern="100" dirty="0">
                        <a:solidFill>
                          <a:srgbClr val="FF000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656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0" dirty="0">
                          <a:latin typeface="Calibri" panose="020F050202020403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生物</a:t>
                      </a:r>
                      <a:endParaRPr lang="zh-CN" sz="32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0" dirty="0">
                          <a:latin typeface="Calibri" panose="020F050202020403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时间</a:t>
                      </a:r>
                      <a:endParaRPr lang="zh-CN" sz="32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0" dirty="0">
                          <a:latin typeface="Calibri" panose="020F050202020403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生物的变化</a:t>
                      </a:r>
                      <a:endParaRPr lang="zh-CN" sz="32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50986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瓜藤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一天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长出几寸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9866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竹子、高粱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一夜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多出半节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737421" y="495370"/>
            <a:ext cx="1044185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你在棚架上看瓜藤，一天可以长出几寸；你到竹子林、高粱地里听声音，在叭叭的声响里，一夜可以多出半节。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00742" y="6127845"/>
            <a:ext cx="682397" cy="382978"/>
            <a:chOff x="1473958" y="6127845"/>
            <a:chExt cx="682397" cy="382978"/>
          </a:xfrm>
        </p:grpSpPr>
        <p:sp>
          <p:nvSpPr>
            <p:cNvPr id="5" name="圆角矩形 4"/>
            <p:cNvSpPr/>
            <p:nvPr/>
          </p:nvSpPr>
          <p:spPr>
            <a:xfrm>
              <a:off x="1473958" y="6127845"/>
              <a:ext cx="682397" cy="354842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6" name="TextBox 5">
              <a:hlinkClick r:id="rId3" action="ppaction://hlinksldjump"/>
            </p:cNvPr>
            <p:cNvSpPr txBox="1"/>
            <p:nvPr/>
          </p:nvSpPr>
          <p:spPr>
            <a:xfrm>
              <a:off x="1555854" y="6141491"/>
              <a:ext cx="5595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940263" y="6130117"/>
            <a:ext cx="639164" cy="382978"/>
            <a:chOff x="1501255" y="6127845"/>
            <a:chExt cx="639164" cy="382978"/>
          </a:xfrm>
        </p:grpSpPr>
        <p:sp>
          <p:nvSpPr>
            <p:cNvPr id="8" name="圆角矩形 7"/>
            <p:cNvSpPr/>
            <p:nvPr/>
          </p:nvSpPr>
          <p:spPr>
            <a:xfrm>
              <a:off x="1501255" y="6127845"/>
              <a:ext cx="639164" cy="354842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0" name="TextBox 9">
              <a:hlinkClick r:id="rId4" action="ppaction://hlinksldjump"/>
            </p:cNvPr>
            <p:cNvSpPr txBox="1"/>
            <p:nvPr/>
          </p:nvSpPr>
          <p:spPr>
            <a:xfrm>
              <a:off x="1555854" y="6141491"/>
              <a:ext cx="5595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3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938822" y="6132392"/>
            <a:ext cx="639164" cy="382978"/>
            <a:chOff x="1501255" y="6127845"/>
            <a:chExt cx="639164" cy="382978"/>
          </a:xfrm>
        </p:grpSpPr>
        <p:sp>
          <p:nvSpPr>
            <p:cNvPr id="13" name="圆角矩形 12"/>
            <p:cNvSpPr/>
            <p:nvPr/>
          </p:nvSpPr>
          <p:spPr>
            <a:xfrm>
              <a:off x="1501255" y="6127845"/>
              <a:ext cx="639164" cy="354842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4" name="TextBox 13">
              <a:hlinkClick r:id="rId5" action="ppaction://hlinksldjump"/>
            </p:cNvPr>
            <p:cNvSpPr txBox="1"/>
            <p:nvPr/>
          </p:nvSpPr>
          <p:spPr>
            <a:xfrm>
              <a:off x="1555854" y="6141491"/>
              <a:ext cx="5595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4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937385" y="6141491"/>
            <a:ext cx="639164" cy="382978"/>
            <a:chOff x="1501255" y="6127845"/>
            <a:chExt cx="639164" cy="382978"/>
          </a:xfrm>
        </p:grpSpPr>
        <p:sp>
          <p:nvSpPr>
            <p:cNvPr id="16" name="圆角矩形 15"/>
            <p:cNvSpPr/>
            <p:nvPr/>
          </p:nvSpPr>
          <p:spPr>
            <a:xfrm>
              <a:off x="1501255" y="6127845"/>
              <a:ext cx="639164" cy="354842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7" name="TextBox 16">
              <a:hlinkClick r:id="rId6" action="ppaction://hlinksldjump"/>
            </p:cNvPr>
            <p:cNvSpPr txBox="1"/>
            <p:nvPr/>
          </p:nvSpPr>
          <p:spPr>
            <a:xfrm>
              <a:off x="1555854" y="6141491"/>
              <a:ext cx="5595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5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9" name="圆角矩形 18">
            <a:hlinkClick r:id="rId7" action="ppaction://hlinksldjump"/>
          </p:cNvPr>
          <p:cNvSpPr/>
          <p:nvPr/>
        </p:nvSpPr>
        <p:spPr>
          <a:xfrm>
            <a:off x="8962036" y="6157413"/>
            <a:ext cx="639164" cy="35484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76350" y="4133850"/>
            <a:ext cx="2171700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771900" y="4095750"/>
            <a:ext cx="2171700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524750" y="4133850"/>
            <a:ext cx="2171700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352550" y="4724400"/>
            <a:ext cx="2171700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733800" y="4762500"/>
            <a:ext cx="2171700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753350" y="4743450"/>
            <a:ext cx="2171700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076633" y="2743246"/>
          <a:ext cx="10251009" cy="2881257"/>
        </p:xfrm>
        <a:graphic>
          <a:graphicData uri="http://schemas.openxmlformats.org/drawingml/2006/table">
            <a:tbl>
              <a:tblPr/>
              <a:tblGrid>
                <a:gridCol w="2116943"/>
                <a:gridCol w="4203511"/>
                <a:gridCol w="3930555"/>
              </a:tblGrid>
              <a:tr h="604286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2400" b="1" kern="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中心意思：</a:t>
                      </a:r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生物从小到大，本来是天天长的，不过</a:t>
                      </a:r>
                      <a:r>
                        <a:rPr lang="zh-CN" altLang="en-US" sz="28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夏天的长是</a:t>
                      </a:r>
                      <a:endParaRPr lang="en-US" altLang="zh-CN" sz="28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8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</a:t>
                      </a:r>
                      <a:r>
                        <a:rPr lang="zh-CN" altLang="en-US" sz="28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飞快的长，跳跃的长，活生生的看得见的长。</a:t>
                      </a:r>
                      <a:endParaRPr lang="zh-CN" altLang="zh-CN" sz="3200" kern="100" dirty="0">
                        <a:solidFill>
                          <a:srgbClr val="FF000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656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0" dirty="0">
                          <a:latin typeface="Calibri" panose="020F050202020403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生物</a:t>
                      </a:r>
                      <a:endParaRPr lang="zh-CN" sz="32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0" dirty="0">
                          <a:latin typeface="Calibri" panose="020F050202020403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时间</a:t>
                      </a:r>
                      <a:endParaRPr lang="zh-CN" sz="32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0" dirty="0">
                          <a:latin typeface="Calibri" panose="020F050202020403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生物的变化</a:t>
                      </a:r>
                      <a:endParaRPr lang="zh-CN" sz="32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50986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苞蕾</a:t>
                      </a:r>
                      <a:endParaRPr lang="zh-CN" sz="2800" kern="100" dirty="0">
                        <a:solidFill>
                          <a:schemeClr val="tx1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昨天</a:t>
                      </a:r>
                      <a:r>
                        <a:rPr lang="zh-CN" altLang="zh-CN" sz="28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…今天…明天…</a:t>
                      </a:r>
                      <a:endParaRPr lang="zh-CN" altLang="en-US" sz="28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2800" b="1" kern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变成鲜花，变成小果食</a:t>
                      </a:r>
                      <a:endParaRPr lang="zh-CN" altLang="zh-CN" sz="3600" b="1" kern="100" dirty="0" smtClean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9866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 startAt="2"/>
                      </a:pPr>
                      <a:endParaRPr lang="zh-CN" sz="320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1032388" y="1159048"/>
            <a:ext cx="104418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昨天是苞蕾，今天是鲜花，明天就变成了小果实。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2556" y="515036"/>
            <a:ext cx="104418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大前天是</a:t>
            </a:r>
            <a:r>
              <a:rPr lang="zh-CN" altLang="en-US" sz="36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，前天是</a:t>
            </a:r>
            <a:r>
              <a:rPr lang="zh-CN" altLang="en-US" sz="36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86466" y="1803061"/>
            <a:ext cx="104418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后天是</a:t>
            </a:r>
            <a:r>
              <a:rPr lang="zh-CN" altLang="en-US" sz="36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，大后天是</a:t>
            </a:r>
            <a:r>
              <a:rPr lang="zh-CN" altLang="en-US" sz="36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00742" y="6127845"/>
            <a:ext cx="682397" cy="382978"/>
            <a:chOff x="1473958" y="6127845"/>
            <a:chExt cx="682397" cy="382978"/>
          </a:xfrm>
        </p:grpSpPr>
        <p:sp>
          <p:nvSpPr>
            <p:cNvPr id="7" name="圆角矩形 6"/>
            <p:cNvSpPr/>
            <p:nvPr/>
          </p:nvSpPr>
          <p:spPr>
            <a:xfrm>
              <a:off x="1473958" y="6127845"/>
              <a:ext cx="682397" cy="354842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8" name="TextBox 7">
              <a:hlinkClick r:id="rId3" action="ppaction://hlinksldjump"/>
            </p:cNvPr>
            <p:cNvSpPr txBox="1"/>
            <p:nvPr/>
          </p:nvSpPr>
          <p:spPr>
            <a:xfrm>
              <a:off x="1555854" y="6141491"/>
              <a:ext cx="5595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940263" y="6130117"/>
            <a:ext cx="639164" cy="382978"/>
            <a:chOff x="1501255" y="6127845"/>
            <a:chExt cx="639164" cy="382978"/>
          </a:xfrm>
        </p:grpSpPr>
        <p:sp>
          <p:nvSpPr>
            <p:cNvPr id="12" name="圆角矩形 11"/>
            <p:cNvSpPr/>
            <p:nvPr/>
          </p:nvSpPr>
          <p:spPr>
            <a:xfrm>
              <a:off x="1501255" y="6127845"/>
              <a:ext cx="639164" cy="354842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3" name="TextBox 12">
              <a:hlinkClick r:id="rId4" action="ppaction://hlinksldjump"/>
            </p:cNvPr>
            <p:cNvSpPr txBox="1"/>
            <p:nvPr/>
          </p:nvSpPr>
          <p:spPr>
            <a:xfrm>
              <a:off x="1555854" y="6141491"/>
              <a:ext cx="5595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3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938822" y="6132392"/>
            <a:ext cx="639164" cy="382978"/>
            <a:chOff x="1501255" y="6127845"/>
            <a:chExt cx="639164" cy="382978"/>
          </a:xfrm>
        </p:grpSpPr>
        <p:sp>
          <p:nvSpPr>
            <p:cNvPr id="15" name="圆角矩形 14"/>
            <p:cNvSpPr/>
            <p:nvPr/>
          </p:nvSpPr>
          <p:spPr>
            <a:xfrm>
              <a:off x="1501255" y="6127845"/>
              <a:ext cx="639164" cy="354842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6" name="TextBox 15">
              <a:hlinkClick r:id="rId5" action="ppaction://hlinksldjump"/>
            </p:cNvPr>
            <p:cNvSpPr txBox="1"/>
            <p:nvPr/>
          </p:nvSpPr>
          <p:spPr>
            <a:xfrm>
              <a:off x="1555854" y="6141491"/>
              <a:ext cx="5595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4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937385" y="6141491"/>
            <a:ext cx="639164" cy="382978"/>
            <a:chOff x="1501255" y="6127845"/>
            <a:chExt cx="639164" cy="382978"/>
          </a:xfrm>
        </p:grpSpPr>
        <p:sp>
          <p:nvSpPr>
            <p:cNvPr id="18" name="圆角矩形 17"/>
            <p:cNvSpPr/>
            <p:nvPr/>
          </p:nvSpPr>
          <p:spPr>
            <a:xfrm>
              <a:off x="1501255" y="6127845"/>
              <a:ext cx="639164" cy="354842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9" name="TextBox 18">
              <a:hlinkClick r:id="rId6" action="ppaction://hlinksldjump"/>
            </p:cNvPr>
            <p:cNvSpPr txBox="1"/>
            <p:nvPr/>
          </p:nvSpPr>
          <p:spPr>
            <a:xfrm>
              <a:off x="1555854" y="6141491"/>
              <a:ext cx="5595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5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6" name="圆角矩形 25">
            <a:hlinkClick r:id="rId7" action="ppaction://hlinksldjump"/>
          </p:cNvPr>
          <p:cNvSpPr/>
          <p:nvPr/>
        </p:nvSpPr>
        <p:spPr>
          <a:xfrm>
            <a:off x="8962036" y="6157413"/>
            <a:ext cx="639164" cy="35484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43000" y="4343400"/>
            <a:ext cx="1924050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257550" y="4324350"/>
            <a:ext cx="3314700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429500" y="4343400"/>
            <a:ext cx="3600450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0" grpId="0" animBg="1"/>
      <p:bldP spid="21" grpId="0" animBg="1"/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179871" y="2522020"/>
          <a:ext cx="10038589" cy="2789817"/>
        </p:xfrm>
        <a:graphic>
          <a:graphicData uri="http://schemas.openxmlformats.org/drawingml/2006/table">
            <a:tbl>
              <a:tblPr/>
              <a:tblGrid>
                <a:gridCol w="2286660"/>
                <a:gridCol w="2988860"/>
                <a:gridCol w="4763069"/>
              </a:tblGrid>
              <a:tr h="604286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2800" b="1" kern="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中心意思：</a:t>
                      </a:r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生物从小到大，本来是天天长的，不过</a:t>
                      </a:r>
                      <a:r>
                        <a:rPr lang="zh-CN" altLang="en-US" sz="28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夏天的长是</a:t>
                      </a:r>
                      <a:endParaRPr lang="en-US" altLang="zh-CN" sz="28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8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</a:t>
                      </a:r>
                      <a:r>
                        <a:rPr lang="zh-CN" altLang="en-US" sz="28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飞快的长，跳跃的长，活生生的看得见的长。</a:t>
                      </a:r>
                      <a:endParaRPr lang="zh-CN" altLang="zh-CN" sz="2800" kern="100" dirty="0">
                        <a:solidFill>
                          <a:srgbClr val="FF000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656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0" dirty="0">
                          <a:latin typeface="Calibri" panose="020F050202020403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生物</a:t>
                      </a:r>
                      <a:endParaRPr lang="zh-CN" sz="32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0" dirty="0">
                          <a:latin typeface="Calibri" panose="020F050202020403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时间</a:t>
                      </a:r>
                      <a:endParaRPr lang="zh-CN" sz="32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0" dirty="0">
                          <a:latin typeface="Calibri" panose="020F050202020403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生物的变化</a:t>
                      </a:r>
                      <a:endParaRPr lang="zh-CN" sz="32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50986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1" dirty="0" smtClean="0"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苔藓</a:t>
                      </a:r>
                      <a:endParaRPr lang="zh-CN" sz="28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1" dirty="0" smtClean="0"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几天不见</a:t>
                      </a:r>
                      <a:endParaRPr lang="zh-CN" sz="28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2800" b="1" kern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长满石头</a:t>
                      </a:r>
                      <a:endParaRPr lang="zh-CN" altLang="zh-CN" sz="3600" b="1" kern="100" dirty="0" smtClean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9866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altLang="zh-CN" sz="2800" b="1" kern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 </a:t>
                      </a:r>
                      <a:r>
                        <a:rPr lang="zh-CN" altLang="zh-CN" sz="2800" b="1" kern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草和菜</a:t>
                      </a:r>
                      <a:endParaRPr lang="zh-CN" sz="28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1" dirty="0" smtClean="0"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几天不见</a:t>
                      </a:r>
                      <a:endParaRPr lang="zh-CN" sz="28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2800" b="1" kern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由黄泥土变成草坪菜畦</a:t>
                      </a:r>
                      <a:endParaRPr lang="zh-CN" altLang="zh-CN" sz="3600" b="1" kern="100" dirty="0" smtClean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737421" y="495370"/>
            <a:ext cx="107220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一块白石头，几天不见，就长满了苔藓；</a:t>
            </a:r>
            <a:endParaRPr lang="en-US" altLang="zh-CN" sz="36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一片黄泥土，几天不见，就变成了草坪菜畦。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00742" y="6127845"/>
            <a:ext cx="682397" cy="382978"/>
            <a:chOff x="1473958" y="6127845"/>
            <a:chExt cx="682397" cy="382978"/>
          </a:xfrm>
        </p:grpSpPr>
        <p:sp>
          <p:nvSpPr>
            <p:cNvPr id="5" name="圆角矩形 4"/>
            <p:cNvSpPr/>
            <p:nvPr/>
          </p:nvSpPr>
          <p:spPr>
            <a:xfrm>
              <a:off x="1473958" y="6127845"/>
              <a:ext cx="682397" cy="354842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6" name="TextBox 5">
              <a:hlinkClick r:id="rId3" action="ppaction://hlinksldjump"/>
            </p:cNvPr>
            <p:cNvSpPr txBox="1"/>
            <p:nvPr/>
          </p:nvSpPr>
          <p:spPr>
            <a:xfrm>
              <a:off x="1555854" y="6141491"/>
              <a:ext cx="5595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940263" y="6130117"/>
            <a:ext cx="639164" cy="382978"/>
            <a:chOff x="1501255" y="6127845"/>
            <a:chExt cx="639164" cy="382978"/>
          </a:xfrm>
        </p:grpSpPr>
        <p:sp>
          <p:nvSpPr>
            <p:cNvPr id="8" name="圆角矩形 7"/>
            <p:cNvSpPr/>
            <p:nvPr/>
          </p:nvSpPr>
          <p:spPr>
            <a:xfrm>
              <a:off x="1501255" y="6127845"/>
              <a:ext cx="639164" cy="354842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0" name="TextBox 9">
              <a:hlinkClick r:id="rId4" action="ppaction://hlinksldjump"/>
            </p:cNvPr>
            <p:cNvSpPr txBox="1"/>
            <p:nvPr/>
          </p:nvSpPr>
          <p:spPr>
            <a:xfrm>
              <a:off x="1555854" y="6141491"/>
              <a:ext cx="5595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3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938822" y="6132392"/>
            <a:ext cx="639164" cy="382978"/>
            <a:chOff x="1501255" y="6127845"/>
            <a:chExt cx="639164" cy="382978"/>
          </a:xfrm>
        </p:grpSpPr>
        <p:sp>
          <p:nvSpPr>
            <p:cNvPr id="13" name="圆角矩形 12"/>
            <p:cNvSpPr/>
            <p:nvPr/>
          </p:nvSpPr>
          <p:spPr>
            <a:xfrm>
              <a:off x="1501255" y="6127845"/>
              <a:ext cx="639164" cy="354842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4" name="TextBox 13">
              <a:hlinkClick r:id="rId5" action="ppaction://hlinksldjump"/>
            </p:cNvPr>
            <p:cNvSpPr txBox="1"/>
            <p:nvPr/>
          </p:nvSpPr>
          <p:spPr>
            <a:xfrm>
              <a:off x="1555854" y="6141491"/>
              <a:ext cx="5595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4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937385" y="6141491"/>
            <a:ext cx="639164" cy="382978"/>
            <a:chOff x="1501255" y="6127845"/>
            <a:chExt cx="639164" cy="382978"/>
          </a:xfrm>
        </p:grpSpPr>
        <p:sp>
          <p:nvSpPr>
            <p:cNvPr id="16" name="圆角矩形 15"/>
            <p:cNvSpPr/>
            <p:nvPr/>
          </p:nvSpPr>
          <p:spPr>
            <a:xfrm>
              <a:off x="1501255" y="6127845"/>
              <a:ext cx="639164" cy="354842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7" name="TextBox 16">
              <a:hlinkClick r:id="rId6" action="ppaction://hlinksldjump"/>
            </p:cNvPr>
            <p:cNvSpPr txBox="1"/>
            <p:nvPr/>
          </p:nvSpPr>
          <p:spPr>
            <a:xfrm>
              <a:off x="1555854" y="6141491"/>
              <a:ext cx="5595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5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9" name="圆角矩形 18">
            <a:hlinkClick r:id="rId7" action="ppaction://hlinksldjump"/>
          </p:cNvPr>
          <p:cNvSpPr/>
          <p:nvPr/>
        </p:nvSpPr>
        <p:spPr>
          <a:xfrm>
            <a:off x="8962036" y="6157413"/>
            <a:ext cx="639164" cy="35484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76350" y="4095750"/>
            <a:ext cx="1981200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638550" y="4114800"/>
            <a:ext cx="2171700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553200" y="4095750"/>
            <a:ext cx="2171700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257300" y="4724400"/>
            <a:ext cx="2171700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657600" y="4743450"/>
            <a:ext cx="2171700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534150" y="4724400"/>
            <a:ext cx="3829050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179871" y="2522020"/>
          <a:ext cx="10079532" cy="2789817"/>
        </p:xfrm>
        <a:graphic>
          <a:graphicData uri="http://schemas.openxmlformats.org/drawingml/2006/table">
            <a:tbl>
              <a:tblPr/>
              <a:tblGrid>
                <a:gridCol w="2528257"/>
                <a:gridCol w="3533072"/>
                <a:gridCol w="4018203"/>
              </a:tblGrid>
              <a:tr h="604286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zh-CN" sz="2800" b="1" kern="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中心意思：</a:t>
                      </a:r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生物从小到大，本来是天天长的，不过</a:t>
                      </a:r>
                      <a:r>
                        <a:rPr lang="zh-CN" altLang="en-US" sz="28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夏天的长是</a:t>
                      </a:r>
                      <a:endParaRPr lang="en-US" altLang="zh-CN" sz="28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8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</a:t>
                      </a:r>
                      <a:r>
                        <a:rPr lang="zh-CN" altLang="en-US" sz="28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飞快的长，跳跃的长，活生生的看得见的长。</a:t>
                      </a:r>
                      <a:endParaRPr lang="zh-CN" altLang="zh-CN" sz="2800" kern="100" dirty="0">
                        <a:solidFill>
                          <a:srgbClr val="FF000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656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0" dirty="0">
                          <a:latin typeface="Calibri" panose="020F050202020403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生物</a:t>
                      </a:r>
                      <a:endParaRPr lang="zh-CN" sz="32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0" dirty="0">
                          <a:latin typeface="Calibri" panose="020F050202020403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时间</a:t>
                      </a:r>
                      <a:endParaRPr lang="zh-CN" sz="32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0" dirty="0">
                          <a:latin typeface="Calibri" panose="020F050202020403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生物的变化</a:t>
                      </a:r>
                      <a:endParaRPr lang="zh-CN" sz="32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50986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b="1" kern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zh-CN" altLang="zh-CN" sz="2800" b="1" kern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家畜、家禽</a:t>
                      </a:r>
                      <a:endParaRPr lang="zh-CN" sz="28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b="1" kern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 </a:t>
                      </a:r>
                      <a:r>
                        <a:rPr lang="zh-CN" sz="2800" b="1" kern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个</a:t>
                      </a:r>
                      <a:r>
                        <a:rPr lang="zh-CN" sz="2800" b="1" kern="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把月</a:t>
                      </a:r>
                      <a:endParaRPr lang="zh-CN" sz="36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b="1" kern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zh-CN" sz="2800" b="1" kern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有</a:t>
                      </a:r>
                      <a:r>
                        <a:rPr lang="zh-CN" sz="2800" b="1" kern="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了妈妈的一半大</a:t>
                      </a:r>
                      <a:endParaRPr lang="zh-CN" sz="36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9866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 startAt="2"/>
                      </a:pPr>
                      <a:endParaRPr lang="zh-CN" sz="28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8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80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737421" y="475119"/>
            <a:ext cx="10441858" cy="1430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500"/>
              </a:lnSpc>
            </a:pP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邻家的小猫小狗小鸡小鸭，个把月不过来，再见面它已经有了妈妈的一半大。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00742" y="6127845"/>
            <a:ext cx="682397" cy="382978"/>
            <a:chOff x="1473958" y="6127845"/>
            <a:chExt cx="682397" cy="382978"/>
          </a:xfrm>
        </p:grpSpPr>
        <p:sp>
          <p:nvSpPr>
            <p:cNvPr id="5" name="圆角矩形 4"/>
            <p:cNvSpPr/>
            <p:nvPr/>
          </p:nvSpPr>
          <p:spPr>
            <a:xfrm>
              <a:off x="1473958" y="6127845"/>
              <a:ext cx="682397" cy="354842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6" name="TextBox 5">
              <a:hlinkClick r:id="rId3" action="ppaction://hlinksldjump"/>
            </p:cNvPr>
            <p:cNvSpPr txBox="1"/>
            <p:nvPr/>
          </p:nvSpPr>
          <p:spPr>
            <a:xfrm>
              <a:off x="1555854" y="6141491"/>
              <a:ext cx="5595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940263" y="6130117"/>
            <a:ext cx="639164" cy="382978"/>
            <a:chOff x="1501255" y="6127845"/>
            <a:chExt cx="639164" cy="382978"/>
          </a:xfrm>
        </p:grpSpPr>
        <p:sp>
          <p:nvSpPr>
            <p:cNvPr id="8" name="圆角矩形 7"/>
            <p:cNvSpPr/>
            <p:nvPr/>
          </p:nvSpPr>
          <p:spPr>
            <a:xfrm>
              <a:off x="1501255" y="6127845"/>
              <a:ext cx="639164" cy="354842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0" name="TextBox 9">
              <a:hlinkClick r:id="rId4" action="ppaction://hlinksldjump"/>
            </p:cNvPr>
            <p:cNvSpPr txBox="1"/>
            <p:nvPr/>
          </p:nvSpPr>
          <p:spPr>
            <a:xfrm>
              <a:off x="1555854" y="6141491"/>
              <a:ext cx="5595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3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938822" y="6132392"/>
            <a:ext cx="639164" cy="382978"/>
            <a:chOff x="1501255" y="6127845"/>
            <a:chExt cx="639164" cy="382978"/>
          </a:xfrm>
        </p:grpSpPr>
        <p:sp>
          <p:nvSpPr>
            <p:cNvPr id="13" name="圆角矩形 12"/>
            <p:cNvSpPr/>
            <p:nvPr/>
          </p:nvSpPr>
          <p:spPr>
            <a:xfrm>
              <a:off x="1501255" y="6127845"/>
              <a:ext cx="639164" cy="354842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4" name="TextBox 13">
              <a:hlinkClick r:id="rId5" action="ppaction://hlinksldjump"/>
            </p:cNvPr>
            <p:cNvSpPr txBox="1"/>
            <p:nvPr/>
          </p:nvSpPr>
          <p:spPr>
            <a:xfrm>
              <a:off x="1555854" y="6141491"/>
              <a:ext cx="5595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4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937385" y="6141491"/>
            <a:ext cx="639164" cy="382978"/>
            <a:chOff x="1501255" y="6127845"/>
            <a:chExt cx="639164" cy="382978"/>
          </a:xfrm>
        </p:grpSpPr>
        <p:sp>
          <p:nvSpPr>
            <p:cNvPr id="16" name="圆角矩形 15"/>
            <p:cNvSpPr/>
            <p:nvPr/>
          </p:nvSpPr>
          <p:spPr>
            <a:xfrm>
              <a:off x="1501255" y="6127845"/>
              <a:ext cx="639164" cy="354842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7" name="TextBox 16">
              <a:hlinkClick r:id="rId6" action="ppaction://hlinksldjump"/>
            </p:cNvPr>
            <p:cNvSpPr txBox="1"/>
            <p:nvPr/>
          </p:nvSpPr>
          <p:spPr>
            <a:xfrm>
              <a:off x="1555854" y="6141491"/>
              <a:ext cx="5595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5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8" name="圆角矩形 17">
            <a:hlinkClick r:id="rId7" action="ppaction://hlinksldjump"/>
          </p:cNvPr>
          <p:cNvSpPr/>
          <p:nvPr/>
        </p:nvSpPr>
        <p:spPr>
          <a:xfrm>
            <a:off x="8962036" y="6157413"/>
            <a:ext cx="639164" cy="35484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76350" y="4114800"/>
            <a:ext cx="2171700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886200" y="4114800"/>
            <a:ext cx="2171700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296150" y="4114800"/>
            <a:ext cx="3124200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464024" y="348673"/>
          <a:ext cx="11157705" cy="5378136"/>
        </p:xfrm>
        <a:graphic>
          <a:graphicData uri="http://schemas.openxmlformats.org/drawingml/2006/table">
            <a:tbl>
              <a:tblPr/>
              <a:tblGrid>
                <a:gridCol w="2798694"/>
                <a:gridCol w="4372691"/>
                <a:gridCol w="3986320"/>
              </a:tblGrid>
              <a:tr h="771276"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3200" b="1" kern="0" dirty="0" smtClean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中心意思：</a:t>
                      </a:r>
                      <a:r>
                        <a:rPr lang="zh-CN" altLang="en-US" sz="32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生物从小到大，本来是天天长的，不过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夏天的长是</a:t>
                      </a:r>
                      <a:endParaRPr lang="en-US" altLang="zh-CN" sz="32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飞快的长，跳跃的长，活生生的看得见的长。</a:t>
                      </a:r>
                      <a:endParaRPr lang="zh-CN" altLang="zh-CN" sz="3200" kern="100" dirty="0">
                        <a:solidFill>
                          <a:srgbClr val="FF0000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5447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生物</a:t>
                      </a:r>
                      <a:endParaRPr lang="zh-CN" sz="32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时间</a:t>
                      </a:r>
                      <a:endParaRPr lang="zh-CN" sz="32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生物的变化</a:t>
                      </a:r>
                      <a:endParaRPr lang="zh-CN" sz="32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56142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0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 </a:t>
                      </a:r>
                      <a:r>
                        <a:rPr lang="zh-CN" sz="2400" b="1" kern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瓜</a:t>
                      </a:r>
                      <a:r>
                        <a:rPr lang="zh-CN" sz="2400" b="1" kern="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藤</a:t>
                      </a:r>
                      <a:endParaRPr lang="zh-CN" sz="32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一天</a:t>
                      </a:r>
                      <a:endParaRPr lang="zh-CN" sz="32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长出几寸</a:t>
                      </a:r>
                      <a:endParaRPr lang="zh-CN" sz="3200" b="1" kern="10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428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altLang="zh-CN" sz="2400" b="1" kern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 </a:t>
                      </a:r>
                      <a:r>
                        <a:rPr lang="zh-CN" sz="2400" b="1" kern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竹</a:t>
                      </a:r>
                      <a:r>
                        <a:rPr lang="zh-CN" sz="2400" b="1" kern="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子、高粱</a:t>
                      </a:r>
                      <a:endParaRPr lang="zh-CN" sz="32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一夜</a:t>
                      </a:r>
                      <a:endParaRPr lang="zh-CN" sz="32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多出半节</a:t>
                      </a:r>
                      <a:endParaRPr lang="zh-CN" sz="3200" b="1" kern="10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42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0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 </a:t>
                      </a:r>
                      <a:r>
                        <a:rPr lang="zh-CN" sz="2400" b="1" kern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苞</a:t>
                      </a:r>
                      <a:r>
                        <a:rPr lang="zh-CN" sz="2400" b="1" kern="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蕾</a:t>
                      </a:r>
                      <a:endParaRPr lang="zh-CN" sz="32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昨天……今天……明天</a:t>
                      </a:r>
                      <a:endParaRPr lang="zh-CN" sz="32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变成鲜花，变成小果食</a:t>
                      </a:r>
                      <a:endParaRPr lang="zh-CN" sz="32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316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0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 </a:t>
                      </a:r>
                      <a:r>
                        <a:rPr lang="zh-CN" sz="2400" b="1" kern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苔</a:t>
                      </a:r>
                      <a:r>
                        <a:rPr lang="zh-CN" sz="2400" b="1" kern="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藓</a:t>
                      </a:r>
                      <a:endParaRPr lang="zh-CN" sz="32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几天不见</a:t>
                      </a:r>
                      <a:endParaRPr lang="zh-CN" sz="32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长满石头</a:t>
                      </a:r>
                      <a:endParaRPr lang="zh-CN" sz="32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42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0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 </a:t>
                      </a:r>
                      <a:r>
                        <a:rPr lang="zh-CN" sz="2400" b="1" kern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草</a:t>
                      </a:r>
                      <a:r>
                        <a:rPr lang="zh-CN" sz="2400" b="1" kern="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和菜</a:t>
                      </a:r>
                      <a:endParaRPr lang="zh-CN" sz="32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几天不见</a:t>
                      </a:r>
                      <a:endParaRPr lang="zh-CN" sz="32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由黄泥土变成草坪菜畦</a:t>
                      </a:r>
                      <a:endParaRPr lang="zh-CN" sz="32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42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400" b="1" kern="0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 </a:t>
                      </a:r>
                      <a:r>
                        <a:rPr lang="zh-CN" sz="2400" b="1" kern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家</a:t>
                      </a:r>
                      <a:r>
                        <a:rPr lang="zh-CN" sz="2400" b="1" kern="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畜、家禽</a:t>
                      </a:r>
                      <a:endParaRPr lang="zh-CN" sz="32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个把月</a:t>
                      </a:r>
                      <a:endParaRPr lang="zh-CN" sz="32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有了妈妈的一半大</a:t>
                      </a:r>
                      <a:endParaRPr lang="zh-CN" sz="32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1155030" y="2502568"/>
            <a:ext cx="70183981" cy="3631532"/>
            <a:chOff x="-10290992" y="1464884"/>
            <a:chExt cx="70529870" cy="3962064"/>
          </a:xfrm>
        </p:grpSpPr>
        <p:grpSp>
          <p:nvGrpSpPr>
            <p:cNvPr id="21" name="组合 20"/>
            <p:cNvGrpSpPr/>
            <p:nvPr/>
          </p:nvGrpSpPr>
          <p:grpSpPr>
            <a:xfrm>
              <a:off x="-10290992" y="1614342"/>
              <a:ext cx="35265780" cy="3812606"/>
              <a:chOff x="-7317617" y="1602467"/>
              <a:chExt cx="35265780" cy="3812606"/>
            </a:xfrm>
          </p:grpSpPr>
          <p:pic>
            <p:nvPicPr>
              <p:cNvPr id="4" name="Picture 8" descr="D:\用户目录\Desktop\5784130df7643f484003bd5114646187_2Q==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 bwMode="auto">
              <a:xfrm>
                <a:off x="-2650784" y="1655982"/>
                <a:ext cx="4084585" cy="3722485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14" name="图片 13" descr="1.jp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1340035" y="1673731"/>
                <a:ext cx="4131606" cy="3741342"/>
              </a:xfrm>
              <a:prstGeom prst="rect">
                <a:avLst/>
              </a:prstGeom>
            </p:spPr>
          </p:pic>
          <p:pic>
            <p:nvPicPr>
              <p:cNvPr id="15" name="图片 14" descr="2.jpg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23568006" y="1602467"/>
                <a:ext cx="4380157" cy="3729470"/>
              </a:xfrm>
              <a:prstGeom prst="rect">
                <a:avLst/>
              </a:prstGeom>
            </p:spPr>
          </p:pic>
          <p:pic>
            <p:nvPicPr>
              <p:cNvPr id="16" name="图片 15" descr="4.jpg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5471401" y="1699261"/>
                <a:ext cx="4361358" cy="3695028"/>
              </a:xfrm>
              <a:prstGeom prst="rect">
                <a:avLst/>
              </a:prstGeom>
            </p:spPr>
          </p:pic>
          <p:pic>
            <p:nvPicPr>
              <p:cNvPr id="17" name="图片 16" descr="5.jpg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-7317617" y="1640796"/>
                <a:ext cx="4711346" cy="3711926"/>
              </a:xfrm>
              <a:prstGeom prst="rect">
                <a:avLst/>
              </a:prstGeom>
            </p:spPr>
          </p:pic>
          <p:pic>
            <p:nvPicPr>
              <p:cNvPr id="18" name="图片 17" descr="7.jpg"/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13952822" y="1681928"/>
                <a:ext cx="5071465" cy="3600000"/>
              </a:xfrm>
              <a:prstGeom prst="rect">
                <a:avLst/>
              </a:prstGeom>
            </p:spPr>
          </p:pic>
          <p:pic>
            <p:nvPicPr>
              <p:cNvPr id="19" name="图片 18" descr="8.jpg"/>
              <p:cNvPicPr>
                <a:picLocks noChangeAspect="1"/>
              </p:cNvPicPr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>
                <a:off x="19027747" y="1643685"/>
                <a:ext cx="4609524" cy="3600000"/>
              </a:xfrm>
              <a:prstGeom prst="rect">
                <a:avLst/>
              </a:prstGeom>
            </p:spPr>
          </p:pic>
          <p:pic>
            <p:nvPicPr>
              <p:cNvPr id="20" name="Picture 2" descr="D:\用户目录\Desktop\a2a8200f1cd3fc3404a7b7730e82724a_u=3688901301,1930227882&amp;fm=26&amp;gp=0.jpg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9833259" y="1665631"/>
                <a:ext cx="4139970" cy="3707874"/>
              </a:xfrm>
              <a:prstGeom prst="rect">
                <a:avLst/>
              </a:prstGeom>
              <a:noFill/>
            </p:spPr>
          </p:pic>
        </p:grpSp>
        <p:grpSp>
          <p:nvGrpSpPr>
            <p:cNvPr id="22" name="组合 21"/>
            <p:cNvGrpSpPr/>
            <p:nvPr/>
          </p:nvGrpSpPr>
          <p:grpSpPr>
            <a:xfrm>
              <a:off x="24974368" y="1464884"/>
              <a:ext cx="35264510" cy="3837361"/>
              <a:chOff x="-7317617" y="1597387"/>
              <a:chExt cx="35264510" cy="3837361"/>
            </a:xfrm>
          </p:grpSpPr>
          <p:pic>
            <p:nvPicPr>
              <p:cNvPr id="24" name="Picture 8" descr="D:\用户目录\Desktop\5784130df7643f484003bd5114646187_2Q==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 bwMode="auto">
              <a:xfrm>
                <a:off x="-2650784" y="1693650"/>
                <a:ext cx="4084585" cy="3699530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25" name="图片 24" descr="1.jp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1340035" y="1673732"/>
                <a:ext cx="4131606" cy="3698664"/>
              </a:xfrm>
              <a:prstGeom prst="rect">
                <a:avLst/>
              </a:prstGeom>
            </p:spPr>
          </p:pic>
          <p:pic>
            <p:nvPicPr>
              <p:cNvPr id="26" name="图片 25" descr="2.jpg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23566736" y="1597387"/>
                <a:ext cx="4380157" cy="3837361"/>
              </a:xfrm>
              <a:prstGeom prst="rect">
                <a:avLst/>
              </a:prstGeom>
            </p:spPr>
          </p:pic>
          <p:pic>
            <p:nvPicPr>
              <p:cNvPr id="27" name="图片 26" descr="4.jpg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5471401" y="1699260"/>
                <a:ext cx="4361358" cy="3714703"/>
              </a:xfrm>
              <a:prstGeom prst="rect">
                <a:avLst/>
              </a:prstGeom>
            </p:spPr>
          </p:pic>
          <p:pic>
            <p:nvPicPr>
              <p:cNvPr id="28" name="图片 27" descr="5.jpg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-7317617" y="1723932"/>
                <a:ext cx="4711346" cy="3600000"/>
              </a:xfrm>
              <a:prstGeom prst="rect">
                <a:avLst/>
              </a:prstGeom>
            </p:spPr>
          </p:pic>
          <p:pic>
            <p:nvPicPr>
              <p:cNvPr id="29" name="图片 28" descr="7.jpg"/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13952822" y="1681928"/>
                <a:ext cx="5071465" cy="3732036"/>
              </a:xfrm>
              <a:prstGeom prst="rect">
                <a:avLst/>
              </a:prstGeom>
            </p:spPr>
          </p:pic>
          <p:pic>
            <p:nvPicPr>
              <p:cNvPr id="30" name="图片 29" descr="8.jpg"/>
              <p:cNvPicPr>
                <a:picLocks noChangeAspect="1"/>
              </p:cNvPicPr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>
                <a:off x="19027747" y="1643685"/>
                <a:ext cx="4609524" cy="3791063"/>
              </a:xfrm>
              <a:prstGeom prst="rect">
                <a:avLst/>
              </a:prstGeom>
            </p:spPr>
          </p:pic>
          <p:pic>
            <p:nvPicPr>
              <p:cNvPr id="31" name="Picture 2" descr="D:\用户目录\Desktop\a2a8200f1cd3fc3404a7b7730e82724a_u=3688901301,1930227882&amp;fm=26&amp;gp=0.jpg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9833259" y="1665632"/>
                <a:ext cx="4139970" cy="3769116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23" name="TextBox 22"/>
          <p:cNvSpPr txBox="1"/>
          <p:nvPr/>
        </p:nvSpPr>
        <p:spPr>
          <a:xfrm>
            <a:off x="764275" y="398380"/>
            <a:ext cx="1057701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dirty="0"/>
              <a:t>     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生物从小到大，本来是天天长的，不过夏天的长是飞快的长，跳跃的长，活生生的看得见的长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__________________________</a:t>
            </a:r>
            <a:r>
              <a:rPr lang="en-US" altLang="zh-CN" sz="2800" u="sng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      </a:t>
            </a:r>
          </a:p>
          <a:p>
            <a:pPr>
              <a:lnSpc>
                <a:spcPts val="4000"/>
              </a:lnSpc>
            </a:pPr>
            <a:r>
              <a:rPr lang="zh-CN" altLang="en-US" sz="2800" u="sng" dirty="0" smtClean="0">
                <a:latin typeface="楷体" pitchFamily="49" charset="-122"/>
                <a:ea typeface="楷体" pitchFamily="49" charset="-122"/>
              </a:rPr>
              <a:t>                                                 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en-US" altLang="zh-CN" sz="2800" u="sng" dirty="0" smtClean="0">
                <a:latin typeface="楷体" pitchFamily="49" charset="-122"/>
                <a:ea typeface="楷体" pitchFamily="49" charset="-122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3958 0.000000 L -2.904167 0.000000 " pathEditMode="relative" rAng="0" ptsTypes="">
                                      <p:cBhvr>
                                        <p:cTn id="6" dur="3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66" t="29404" r="51801" b="35542"/>
          <a:stretch>
            <a:fillRect/>
          </a:stretch>
        </p:blipFill>
        <p:spPr>
          <a:xfrm>
            <a:off x="9626010" y="4438650"/>
            <a:ext cx="2260389" cy="228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1257" b="52127"/>
          <a:stretch>
            <a:fillRect/>
          </a:stretch>
        </p:blipFill>
        <p:spPr>
          <a:xfrm rot="5400000">
            <a:off x="8220800" y="-2740863"/>
            <a:ext cx="1250126" cy="67081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9"/>
          <p:cNvSpPr txBox="1"/>
          <p:nvPr/>
        </p:nvSpPr>
        <p:spPr>
          <a:xfrm>
            <a:off x="5365275" y="1580487"/>
            <a:ext cx="6619733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 dirty="0">
                <a:ea typeface="宋体" panose="02010600030101010101" pitchFamily="2" charset="-122"/>
              </a:rPr>
              <a:t>以立意为宗，不以能文为本。</a:t>
            </a:r>
            <a:endParaRPr lang="zh-CN" sz="3200" b="0" dirty="0">
              <a:ea typeface="宋体" panose="02010600030101010101" pitchFamily="2" charset="-122"/>
            </a:endParaRPr>
          </a:p>
          <a:p>
            <a:pPr indent="0"/>
            <a:r>
              <a:rPr lang="zh-CN" sz="3200" b="0" dirty="0">
                <a:ea typeface="宋体" panose="02010600030101010101" pitchFamily="2" charset="-122"/>
              </a:rPr>
              <a:t>                           </a:t>
            </a:r>
            <a:r>
              <a:rPr lang="en-US" altLang="zh-CN" sz="3200" b="0" dirty="0" smtClean="0">
                <a:ea typeface="宋体" panose="02010600030101010101" pitchFamily="2" charset="-122"/>
              </a:rPr>
              <a:t>——</a:t>
            </a:r>
            <a:r>
              <a:rPr lang="zh-CN" altLang="en-US" sz="3200" b="0" dirty="0">
                <a:ea typeface="宋体" panose="02010600030101010101" pitchFamily="2" charset="-122"/>
              </a:rPr>
              <a:t>【</a:t>
            </a:r>
            <a:r>
              <a:rPr lang="en-US" altLang="zh-CN" sz="3200" b="0" dirty="0">
                <a:ea typeface="宋体" panose="02010600030101010101" pitchFamily="2" charset="-122"/>
              </a:rPr>
              <a:t>梁</a:t>
            </a:r>
            <a:r>
              <a:rPr lang="zh-CN" altLang="en-US" sz="3200" b="0" dirty="0">
                <a:ea typeface="宋体" panose="02010600030101010101" pitchFamily="2" charset="-122"/>
              </a:rPr>
              <a:t>】</a:t>
            </a:r>
            <a:r>
              <a:rPr lang="en-US" altLang="zh-CN" sz="3200" b="0" dirty="0">
                <a:ea typeface="宋体" panose="02010600030101010101" pitchFamily="2" charset="-122"/>
              </a:rPr>
              <a:t>萧统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6994" b="4275"/>
          <a:stretch>
            <a:fillRect/>
          </a:stretch>
        </p:blipFill>
        <p:spPr bwMode="auto">
          <a:xfrm>
            <a:off x="213706" y="241903"/>
            <a:ext cx="4668252" cy="6406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99"/>
          <p:cNvSpPr txBox="1"/>
          <p:nvPr/>
        </p:nvSpPr>
        <p:spPr>
          <a:xfrm>
            <a:off x="4904377" y="3445097"/>
            <a:ext cx="6619733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体会文章是怎样围绕中心意思来写的。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文本框 99"/>
          <p:cNvSpPr txBox="1"/>
          <p:nvPr/>
        </p:nvSpPr>
        <p:spPr>
          <a:xfrm>
            <a:off x="4946178" y="4244069"/>
            <a:ext cx="7169621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从不同方面或选取不同事例，表达中心意思。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文本框 99"/>
          <p:cNvSpPr txBox="1"/>
          <p:nvPr/>
        </p:nvSpPr>
        <p:spPr>
          <a:xfrm>
            <a:off x="5363003" y="1578197"/>
            <a:ext cx="6619733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 dirty="0">
                <a:ea typeface="宋体" panose="02010600030101010101" pitchFamily="2" charset="-122"/>
              </a:rPr>
              <a:t>以</a:t>
            </a:r>
            <a:r>
              <a:rPr lang="zh-CN" sz="3200" b="1" dirty="0">
                <a:solidFill>
                  <a:srgbClr val="FF0000"/>
                </a:solidFill>
                <a:ea typeface="宋体" panose="02010600030101010101" pitchFamily="2" charset="-122"/>
              </a:rPr>
              <a:t>立意</a:t>
            </a:r>
            <a:r>
              <a:rPr lang="zh-CN" sz="3200" b="1" dirty="0">
                <a:ea typeface="宋体" panose="02010600030101010101" pitchFamily="2" charset="-122"/>
              </a:rPr>
              <a:t>为宗，不以能文为本。</a:t>
            </a:r>
            <a:endParaRPr lang="zh-CN" sz="3200" b="0" dirty="0">
              <a:ea typeface="宋体" panose="02010600030101010101" pitchFamily="2" charset="-122"/>
            </a:endParaRPr>
          </a:p>
          <a:p>
            <a:pPr indent="0"/>
            <a:r>
              <a:rPr lang="zh-CN" sz="3200" b="0" dirty="0">
                <a:ea typeface="宋体" panose="02010600030101010101" pitchFamily="2" charset="-122"/>
              </a:rPr>
              <a:t>                           </a:t>
            </a:r>
            <a:r>
              <a:rPr lang="en-US" altLang="zh-CN" sz="3200" b="0" dirty="0" smtClean="0">
                <a:ea typeface="宋体" panose="02010600030101010101" pitchFamily="2" charset="-122"/>
              </a:rPr>
              <a:t>——</a:t>
            </a:r>
            <a:r>
              <a:rPr lang="zh-CN" altLang="en-US" sz="3200" b="0" dirty="0">
                <a:ea typeface="宋体" panose="02010600030101010101" pitchFamily="2" charset="-122"/>
              </a:rPr>
              <a:t>【</a:t>
            </a:r>
            <a:r>
              <a:rPr lang="en-US" altLang="zh-CN" sz="3200" b="0" dirty="0">
                <a:ea typeface="宋体" panose="02010600030101010101" pitchFamily="2" charset="-122"/>
              </a:rPr>
              <a:t>梁</a:t>
            </a:r>
            <a:r>
              <a:rPr lang="zh-CN" altLang="en-US" sz="3200" b="0" dirty="0">
                <a:ea typeface="宋体" panose="02010600030101010101" pitchFamily="2" charset="-122"/>
              </a:rPr>
              <a:t>】</a:t>
            </a:r>
            <a:r>
              <a:rPr lang="en-US" altLang="zh-CN" sz="3200" b="0" dirty="0">
                <a:ea typeface="宋体" panose="02010600030101010101" pitchFamily="2" charset="-122"/>
              </a:rPr>
              <a:t>萧统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6161859" y="725493"/>
            <a:ext cx="2348230" cy="678815"/>
            <a:chOff x="1985645" y="739140"/>
            <a:chExt cx="2348230" cy="678815"/>
          </a:xfrm>
        </p:grpSpPr>
        <p:sp>
          <p:nvSpPr>
            <p:cNvPr id="5" name="圆角右箭头 4"/>
            <p:cNvSpPr/>
            <p:nvPr/>
          </p:nvSpPr>
          <p:spPr>
            <a:xfrm>
              <a:off x="1985645" y="892810"/>
              <a:ext cx="663575" cy="525145"/>
            </a:xfrm>
            <a:prstGeom prst="bentArrow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文本框 7"/>
            <p:cNvSpPr txBox="1"/>
            <p:nvPr/>
          </p:nvSpPr>
          <p:spPr>
            <a:xfrm>
              <a:off x="2649220" y="739140"/>
              <a:ext cx="168465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确立中心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605" y="0"/>
            <a:ext cx="1219260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3001"/>
          <a:stretch>
            <a:fillRect/>
          </a:stretch>
        </p:blipFill>
        <p:spPr>
          <a:xfrm>
            <a:off x="1" y="4527755"/>
            <a:ext cx="3746862" cy="2330245"/>
          </a:xfrm>
          <a:prstGeom prst="rect">
            <a:avLst/>
          </a:prstGeom>
        </p:spPr>
      </p:pic>
      <p:sp>
        <p:nvSpPr>
          <p:cNvPr id="44" name="矩形 43"/>
          <p:cNvSpPr/>
          <p:nvPr/>
        </p:nvSpPr>
        <p:spPr>
          <a:xfrm>
            <a:off x="156754" y="-557349"/>
            <a:ext cx="2063932" cy="511431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500" y="-6293"/>
            <a:ext cx="5143500" cy="6875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20007" y="1607263"/>
            <a:ext cx="155086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甘蔗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29416" y="1607263"/>
            <a:ext cx="142749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高粱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59269" y="1607263"/>
            <a:ext cx="16073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苔藓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64190" y="1607263"/>
            <a:ext cx="19121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菜畦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20007" y="2977018"/>
            <a:ext cx="159510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瀑布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93945" y="2977018"/>
            <a:ext cx="14629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缝隙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90442" y="2977018"/>
            <a:ext cx="167622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苞蕾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01841" y="2977018"/>
            <a:ext cx="177454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谚语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20007" y="4291467"/>
            <a:ext cx="177454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草坪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47210" y="4291467"/>
            <a:ext cx="14097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尽量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032178" y="1471069"/>
            <a:ext cx="155086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甘蔗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35593" y="2726379"/>
            <a:ext cx="158281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高粱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84848" y="1512013"/>
            <a:ext cx="16073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苔藓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35593" y="1484717"/>
            <a:ext cx="150760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菜畦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67902" y="1489412"/>
            <a:ext cx="159510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瀑布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35593" y="4013963"/>
            <a:ext cx="162214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缝隙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84848" y="2812960"/>
            <a:ext cx="167622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苞蕾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32178" y="2826609"/>
            <a:ext cx="177454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谚语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67902" y="2760644"/>
            <a:ext cx="149964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草坪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67902" y="3991217"/>
            <a:ext cx="143709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尽量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49538" y="1016713"/>
            <a:ext cx="155086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甘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蔗</a:t>
            </a:r>
            <a:endParaRPr lang="zh-CN" altLang="en-US" sz="4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51985" y="1016713"/>
            <a:ext cx="158281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高粱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25791" y="1016713"/>
            <a:ext cx="16073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苔藓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64190" y="1016713"/>
            <a:ext cx="19121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菜畦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49538" y="2481718"/>
            <a:ext cx="159510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瀑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布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51985" y="2481718"/>
            <a:ext cx="162214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缝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隙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25791" y="2481718"/>
            <a:ext cx="167622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苞蕾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64190" y="2481718"/>
            <a:ext cx="177454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谚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语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20007" y="3700917"/>
            <a:ext cx="177454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草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坪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51985" y="3700917"/>
            <a:ext cx="177454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尽量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66" t="29404" r="51801" b="35542"/>
          <a:stretch>
            <a:fillRect/>
          </a:stretch>
        </p:blipFill>
        <p:spPr>
          <a:xfrm>
            <a:off x="9353550" y="4258976"/>
            <a:ext cx="2475699" cy="25040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55878" y="954811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六月六，看谷秀。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65063" y="1902674"/>
            <a:ext cx="63594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处暑不出头，割谷喂老牛。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3520" y="417560"/>
            <a:ext cx="16024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谚语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66" t="29404" r="51801" b="35542"/>
          <a:stretch>
            <a:fillRect/>
          </a:stretch>
        </p:blipFill>
        <p:spPr>
          <a:xfrm>
            <a:off x="9041494" y="3943350"/>
            <a:ext cx="2787755" cy="2819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1257" b="52127"/>
          <a:stretch>
            <a:fillRect/>
          </a:stretch>
        </p:blipFill>
        <p:spPr>
          <a:xfrm rot="5400000">
            <a:off x="7854273" y="-2374339"/>
            <a:ext cx="1983179" cy="6708108"/>
          </a:xfrm>
          <a:prstGeom prst="rect">
            <a:avLst/>
          </a:prstGeom>
        </p:spPr>
      </p:pic>
      <p:sp>
        <p:nvSpPr>
          <p:cNvPr id="13" name="îṡlíḑè"/>
          <p:cNvSpPr txBox="1"/>
          <p:nvPr/>
        </p:nvSpPr>
        <p:spPr bwMode="auto">
          <a:xfrm>
            <a:off x="1771345" y="2042380"/>
            <a:ext cx="8036333" cy="9250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</p:spPr>
        <p:txBody>
          <a:bodyPr wrap="none" lIns="90000" tIns="46800" rIns="90000" bIns="4680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夏天是万物迅速生长的季节。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66" t="29404" r="51801" b="35542"/>
          <a:stretch>
            <a:fillRect/>
          </a:stretch>
        </p:blipFill>
        <p:spPr>
          <a:xfrm>
            <a:off x="9041494" y="3943350"/>
            <a:ext cx="2787755" cy="281965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3971499" y="2115413"/>
            <a:ext cx="1078173" cy="750627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5092907" y="2117685"/>
            <a:ext cx="1976633" cy="750627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8206" y="496052"/>
            <a:ext cx="11429999" cy="5636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5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生物从小到大，本来是天天长的，不过夏天的长是飞快的长，跳跃的长，活生生的看得见的长。你在棚架上看瓜藤，一天可以长出几寸；你到竹子林、高粱地里听声音，在叭叭的声响里，一夜可以多出半节。昨天是苞蕾，今天是鲜花，明天就变成了小果实。一块白石头，几天不见，就长满了苔藓；一片黄泥土，几天不见，就变成了草坪菜畦。邻家的小猫小狗小鸡小鸭，个把月不过来，再见面它已经有了妈妈的一半大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296538" y="477682"/>
            <a:ext cx="1078173" cy="750627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89934" y="908163"/>
            <a:ext cx="11238271" cy="4225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5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草长，树木长，山是一天一天地变丰满。稻秧长，甘蔗长，地是一天一天的高起来。水长，瀑布长，河也是一天一天地变宽变深。俗话说：“不热不长，不热不大。”随着太阳威力的增加，温度的增加，什么都在生长。最热的时候，连铁路的铁轨也长，把连接处的缝隙几乎填满。柏油路也软绵绵的，像是高起来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8996" y="316172"/>
            <a:ext cx="19652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（事物）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FIRST_PUBLISH" val="1"/>
  <p:tag name="ISPRING_PRESENTATION_TITLE" val="55"/>
</p:tagLst>
</file>

<file path=ppt/theme/theme1.xml><?xml version="1.0" encoding="utf-8"?>
<a:theme xmlns:a="http://schemas.openxmlformats.org/drawingml/2006/main" name="千图网海量PPT模板www.58pic.com ​​">
  <a:themeElements>
    <a:clrScheme name="自定义 41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2505D"/>
      </a:accent1>
      <a:accent2>
        <a:srgbClr val="12505D"/>
      </a:accent2>
      <a:accent3>
        <a:srgbClr val="12505D"/>
      </a:accent3>
      <a:accent4>
        <a:srgbClr val="12505D"/>
      </a:accent4>
      <a:accent5>
        <a:srgbClr val="12505D"/>
      </a:accent5>
      <a:accent6>
        <a:srgbClr val="12505D"/>
      </a:accent6>
      <a:hlink>
        <a:srgbClr val="12505D"/>
      </a:hlink>
      <a:folHlink>
        <a:srgbClr val="12505D"/>
      </a:folHlink>
    </a:clrScheme>
    <a:fontScheme name="mzz5xqcg">
      <a:majorFont>
        <a:latin typeface="zihun58hao-chuangzhonghei"/>
        <a:ea typeface="zihun58hao-chuangzhonghei"/>
        <a:cs typeface=""/>
      </a:majorFont>
      <a:minorFont>
        <a:latin typeface="zihun58hao-chuangzhonghei"/>
        <a:ea typeface="zihun58hao-chuangzhong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</TotalTime>
  <Words>1469</Words>
  <Application>Microsoft Office PowerPoint</Application>
  <PresentationFormat>自定义</PresentationFormat>
  <Paragraphs>155</Paragraphs>
  <Slides>20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千图网海量PPT模板www.58pic.com 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55</dc:title>
  <dc:creator>asus</dc:creator>
  <cp:lastModifiedBy>Administrator</cp:lastModifiedBy>
  <cp:revision>253</cp:revision>
  <dcterms:created xsi:type="dcterms:W3CDTF">2018-04-10T04:31:00Z</dcterms:created>
  <dcterms:modified xsi:type="dcterms:W3CDTF">2022-09-18T11:11:07Z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