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avi" ContentType="video/x-msvide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 bookmarkIdSeed="2">
  <p:sldMasterIdLst>
    <p:sldMasterId id="2147483648" r:id="rId1"/>
  </p:sldMasterIdLst>
  <p:notesMasterIdLst>
    <p:notesMasterId r:id="rId61"/>
  </p:notesMasterIdLst>
  <p:handoutMasterIdLst>
    <p:handoutMasterId r:id="rId62"/>
  </p:handoutMasterIdLst>
  <p:sldIdLst>
    <p:sldId id="323" r:id="rId2"/>
    <p:sldId id="523" r:id="rId3"/>
    <p:sldId id="1283" r:id="rId4"/>
    <p:sldId id="1003" r:id="rId5"/>
    <p:sldId id="1087" r:id="rId6"/>
    <p:sldId id="634" r:id="rId7"/>
    <p:sldId id="1001" r:id="rId8"/>
    <p:sldId id="1077" r:id="rId9"/>
    <p:sldId id="1193" r:id="rId10"/>
    <p:sldId id="748" r:id="rId11"/>
    <p:sldId id="586" r:id="rId12"/>
    <p:sldId id="1011" r:id="rId13"/>
    <p:sldId id="996" r:id="rId14"/>
    <p:sldId id="1006" r:id="rId15"/>
    <p:sldId id="991" r:id="rId16"/>
    <p:sldId id="1080" r:id="rId17"/>
    <p:sldId id="1013" r:id="rId18"/>
    <p:sldId id="1092" r:id="rId19"/>
    <p:sldId id="1019" r:id="rId20"/>
    <p:sldId id="1020" r:id="rId21"/>
    <p:sldId id="941" r:id="rId22"/>
    <p:sldId id="1123" r:id="rId23"/>
    <p:sldId id="1245" r:id="rId24"/>
    <p:sldId id="928" r:id="rId25"/>
    <p:sldId id="1188" r:id="rId26"/>
    <p:sldId id="1093" r:id="rId27"/>
    <p:sldId id="1094" r:id="rId28"/>
    <p:sldId id="1095" r:id="rId29"/>
    <p:sldId id="1096" r:id="rId30"/>
    <p:sldId id="1097" r:id="rId31"/>
    <p:sldId id="1121" r:id="rId32"/>
    <p:sldId id="1120" r:id="rId33"/>
    <p:sldId id="1099" r:id="rId34"/>
    <p:sldId id="1098" r:id="rId35"/>
    <p:sldId id="1100" r:id="rId36"/>
    <p:sldId id="1101" r:id="rId37"/>
    <p:sldId id="1102" r:id="rId38"/>
    <p:sldId id="1103" r:id="rId39"/>
    <p:sldId id="1107" r:id="rId40"/>
    <p:sldId id="1104" r:id="rId41"/>
    <p:sldId id="1106" r:id="rId42"/>
    <p:sldId id="1105" r:id="rId43"/>
    <p:sldId id="1108" r:id="rId44"/>
    <p:sldId id="1082" r:id="rId45"/>
    <p:sldId id="1109" r:id="rId46"/>
    <p:sldId id="1110" r:id="rId47"/>
    <p:sldId id="1111" r:id="rId48"/>
    <p:sldId id="1187" r:id="rId49"/>
    <p:sldId id="1061" r:id="rId50"/>
    <p:sldId id="1114" r:id="rId51"/>
    <p:sldId id="1115" r:id="rId52"/>
    <p:sldId id="1189" r:id="rId53"/>
    <p:sldId id="1190" r:id="rId54"/>
    <p:sldId id="1191" r:id="rId55"/>
    <p:sldId id="1192" r:id="rId56"/>
    <p:sldId id="1246" r:id="rId57"/>
    <p:sldId id="940" r:id="rId58"/>
    <p:sldId id="1116" r:id="rId59"/>
    <p:sldId id="1117" r:id="rId60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63"/>
    </p:embeddedFont>
    <p:embeddedFont>
      <p:font typeface="微软雅黑" panose="020B0503020204020204" pitchFamily="34" charset="-122"/>
      <p:regular r:id="rId64"/>
      <p:bold r:id="rId65"/>
    </p:embeddedFont>
    <p:embeddedFont>
      <p:font typeface="幼圆" panose="02010509060101010101" pitchFamily="49" charset="-122"/>
      <p:regular r:id="rId66"/>
    </p:embeddedFont>
    <p:embeddedFont>
      <p:font typeface="Calibri" panose="020F0502020204030204" pitchFamily="34" charset="0"/>
      <p:regular r:id="rId67"/>
      <p:bold r:id="rId68"/>
      <p:italic r:id="rId69"/>
      <p:boldItalic r:id="rId70"/>
    </p:embeddedFont>
    <p:embeddedFont>
      <p:font typeface="华文楷体" panose="02010600040101010101" pitchFamily="2" charset="-122"/>
      <p:regular r:id="rId71"/>
    </p:embeddedFont>
    <p:embeddedFont>
      <p:font typeface="黑体" panose="02010609060101010101" pitchFamily="49" charset="-122"/>
      <p:regular r:id="rId72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76">
          <p15:clr>
            <a:srgbClr val="A4A3A4"/>
          </p15:clr>
        </p15:guide>
        <p15:guide id="2" pos="57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2">
          <p15:clr>
            <a:srgbClr val="A4A3A4"/>
          </p15:clr>
        </p15:guide>
        <p15:guide id="2" pos="2274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00FF"/>
    <a:srgbClr val="FF0000"/>
    <a:srgbClr val="0066FF"/>
    <a:srgbClr val="00B050"/>
    <a:srgbClr val="A38302"/>
    <a:srgbClr val="FEFCDE"/>
    <a:srgbClr val="FF00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79" autoAdjust="0"/>
    <p:restoredTop sz="94705" autoAdjust="0"/>
  </p:normalViewPr>
  <p:slideViewPr>
    <p:cSldViewPr>
      <p:cViewPr varScale="1">
        <p:scale>
          <a:sx n="143" d="100"/>
          <a:sy n="143" d="100"/>
        </p:scale>
        <p:origin x="750" y="120"/>
      </p:cViewPr>
      <p:guideLst>
        <p:guide orient="horz" pos="3076"/>
        <p:guide pos="576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122"/>
        <p:guide pos="227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1.fntdata"/><Relationship Id="rId68" Type="http://schemas.openxmlformats.org/officeDocument/2006/relationships/font" Target="fonts/font6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4.fntdata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2.fntdata"/><Relationship Id="rId69" Type="http://schemas.openxmlformats.org/officeDocument/2006/relationships/font" Target="fonts/font7.fntdata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0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5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handoutMaster" Target="handoutMasters/handoutMaster1.xml"/><Relationship Id="rId70" Type="http://schemas.openxmlformats.org/officeDocument/2006/relationships/font" Target="fonts/font8.fntdata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font" Target="fonts/font3.fntdata"/><Relationship Id="rId73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font" Target="fonts/font9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18-10-08T15:02:34.557" idx="1">
    <p:pos x="5770" y="10"/>
    <p:text/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t>2020/5/26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t>2020/5/26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2020/5/26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6" name="Picture 6"/>
          <p:cNvPicPr>
            <a:picLocks noChangeAspect="1" noChangeArrowheads="1"/>
          </p:cNvPicPr>
          <p:nvPr userDrawn="1"/>
        </p:nvPicPr>
        <p:blipFill>
          <a:blip r:embed="rId11" cstate="print"/>
          <a:srcRect l="5126" r="4079" b="21777"/>
          <a:stretch>
            <a:fillRect/>
          </a:stretch>
        </p:blipFill>
        <p:spPr bwMode="auto">
          <a:xfrm>
            <a:off x="1" y="4371950"/>
            <a:ext cx="9143999" cy="7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193237" y="92978"/>
            <a:ext cx="14542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22</a:t>
            </a:r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我们奇妙的世界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comments" Target="../comments/commen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slideLayout" Target="../slideLayouts/slideLayout8.xml"/><Relationship Id="rId7" Type="http://schemas.openxmlformats.org/officeDocument/2006/relationships/slide" Target="slide3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1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4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 descr="http://p0.so.qhimgs1.com/t014de7a45c3afd1b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29216" y="943382"/>
            <a:ext cx="8208912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</a:rPr>
              <a:t>同学们，</a:t>
            </a:r>
            <a:r>
              <a:rPr lang="zh-CN" altLang="zh-CN" sz="3600" dirty="0">
                <a:solidFill>
                  <a:srgbClr val="FF0000"/>
                </a:solidFill>
              </a:rPr>
              <a:t>你觉得我们这个世界是怎样的一个世界？</a:t>
            </a:r>
            <a:r>
              <a:rPr lang="en-US" altLang="zh-CN" dirty="0"/>
              <a:t/>
            </a:r>
            <a:br>
              <a:rPr lang="en-US" altLang="zh-CN" dirty="0"/>
            </a:br>
            <a:endParaRPr lang="zh-CN" altLang="en-US" dirty="0"/>
          </a:p>
        </p:txBody>
      </p:sp>
    </p:spTree>
  </p:cSld>
  <p:clrMapOvr>
    <a:masterClrMapping/>
  </p:clrMapOvr>
  <p:transition spd="slow">
    <p:randomBar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21078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06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2112076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诱</a:t>
            </a:r>
          </a:p>
        </p:txBody>
      </p:sp>
      <p:sp>
        <p:nvSpPr>
          <p:cNvPr id="23" name="TextBox 24"/>
          <p:cNvSpPr txBox="1"/>
          <p:nvPr/>
        </p:nvSpPr>
        <p:spPr>
          <a:xfrm>
            <a:off x="2300462" y="1228812"/>
            <a:ext cx="1245290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5000" dirty="0" err="1">
                <a:latin typeface="黑体" panose="02010609060101010101" pitchFamily="49" charset="-122"/>
                <a:ea typeface="宋体" panose="02010600030101010101" pitchFamily="2" charset="-122"/>
                <a:cs typeface="黑体" panose="02010609060101010101" pitchFamily="49" charset="-122"/>
              </a:rPr>
              <a:t>yòu</a:t>
            </a:r>
            <a:endParaRPr lang="en-US" altLang="en-US" sz="5000" dirty="0" err="1">
              <a:solidFill>
                <a:prstClr val="black"/>
              </a:solidFill>
              <a:latin typeface="黑体" panose="02010609060101010101" pitchFamily="49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83968" y="2280667"/>
            <a:ext cx="4104456" cy="13619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点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,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横折提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,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撇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,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横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,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竖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,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撇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,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捺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,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横折折折钩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,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撇</a:t>
            </a:r>
          </a:p>
        </p:txBody>
      </p:sp>
      <p:sp>
        <p:nvSpPr>
          <p:cNvPr id="2" name="矩形 1"/>
          <p:cNvSpPr/>
          <p:nvPr/>
        </p:nvSpPr>
        <p:spPr>
          <a:xfrm>
            <a:off x="2803678" y="2923608"/>
            <a:ext cx="544185" cy="656253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线形标注 2 3"/>
          <p:cNvSpPr/>
          <p:nvPr/>
        </p:nvSpPr>
        <p:spPr>
          <a:xfrm>
            <a:off x="4499992" y="1275606"/>
            <a:ext cx="2970717" cy="54006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307552"/>
              <a:gd name="adj6" fmla="val -36047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第八笔是横折折折钩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TextBox 11"/>
          <p:cNvSpPr txBox="1">
            <a:spLocks noChangeArrowheads="1"/>
          </p:cNvSpPr>
          <p:nvPr/>
        </p:nvSpPr>
        <p:spPr bwMode="auto">
          <a:xfrm>
            <a:off x="4125341" y="554509"/>
            <a:ext cx="145477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易写错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073241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06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1974531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幻</a:t>
            </a:r>
          </a:p>
        </p:txBody>
      </p:sp>
      <p:sp>
        <p:nvSpPr>
          <p:cNvPr id="23" name="TextBox 24"/>
          <p:cNvSpPr txBox="1"/>
          <p:nvPr/>
        </p:nvSpPr>
        <p:spPr>
          <a:xfrm>
            <a:off x="1997848" y="1091267"/>
            <a:ext cx="1710056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huàn</a:t>
            </a:r>
          </a:p>
        </p:txBody>
      </p:sp>
      <p:sp>
        <p:nvSpPr>
          <p:cNvPr id="4" name="线形标注 2 3"/>
          <p:cNvSpPr/>
          <p:nvPr/>
        </p:nvSpPr>
        <p:spPr>
          <a:xfrm>
            <a:off x="3707905" y="1091267"/>
            <a:ext cx="3160876" cy="540419"/>
          </a:xfrm>
          <a:prstGeom prst="borderCallout2">
            <a:avLst>
              <a:gd name="adj1" fmla="val 96561"/>
              <a:gd name="adj2" fmla="val 49860"/>
              <a:gd name="adj3" fmla="val 96896"/>
              <a:gd name="adj4" fmla="val 50822"/>
              <a:gd name="adj5" fmla="val 327649"/>
              <a:gd name="adj6" fmla="val -10410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不要多写“丿”。</a:t>
            </a:r>
          </a:p>
        </p:txBody>
      </p:sp>
      <p:sp>
        <p:nvSpPr>
          <p:cNvPr id="8" name="矩形 7"/>
          <p:cNvSpPr/>
          <p:nvPr/>
        </p:nvSpPr>
        <p:spPr>
          <a:xfrm>
            <a:off x="5220072" y="2283718"/>
            <a:ext cx="16209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幺</a:t>
            </a:r>
          </a:p>
        </p:txBody>
      </p:sp>
      <p:sp>
        <p:nvSpPr>
          <p:cNvPr id="2" name="矩形 1"/>
          <p:cNvSpPr/>
          <p:nvPr/>
        </p:nvSpPr>
        <p:spPr>
          <a:xfrm>
            <a:off x="2847340" y="2509520"/>
            <a:ext cx="544195" cy="743585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4" grpId="0" bldLvl="0" animBg="1"/>
      <p:bldP spid="8" grpId="0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01600" cy="514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80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/>
            </a:r>
            <a:br>
              <a:rPr lang="zh-CN" altLang="zh-CN" sz="180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zh-CN" sz="180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AutoShape 5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304800" y="304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6" name="TextBox 11"/>
          <p:cNvSpPr txBox="1">
            <a:spLocks noChangeArrowheads="1"/>
          </p:cNvSpPr>
          <p:nvPr/>
        </p:nvSpPr>
        <p:spPr bwMode="auto">
          <a:xfrm>
            <a:off x="3844093" y="39092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</a:p>
        </p:txBody>
      </p:sp>
      <p:sp>
        <p:nvSpPr>
          <p:cNvPr id="86" name="矩形 3"/>
          <p:cNvSpPr>
            <a:spLocks noChangeArrowheads="1"/>
          </p:cNvSpPr>
          <p:nvPr/>
        </p:nvSpPr>
        <p:spPr bwMode="auto">
          <a:xfrm>
            <a:off x="119738" y="884291"/>
            <a:ext cx="19800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dirty="0">
                <a:solidFill>
                  <a:srgbClr val="FF0000"/>
                </a:solidFill>
              </a:rPr>
              <a:t>我们去旅行</a:t>
            </a:r>
          </a:p>
        </p:txBody>
      </p:sp>
      <p:pic>
        <p:nvPicPr>
          <p:cNvPr id="91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419622"/>
            <a:ext cx="1691680" cy="1275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" name="Picture 6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3363838"/>
            <a:ext cx="1727746" cy="1491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79712" y="3435846"/>
            <a:ext cx="1728192" cy="144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95736" y="1419622"/>
            <a:ext cx="1800200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" name="Picture 2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355976" y="3435846"/>
            <a:ext cx="2051720" cy="1405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" name="Picture 5" descr="20081695625780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4283968" y="1419622"/>
            <a:ext cx="2232248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8" name="TextBox 97"/>
          <p:cNvSpPr txBox="1"/>
          <p:nvPr/>
        </p:nvSpPr>
        <p:spPr>
          <a:xfrm>
            <a:off x="323528" y="1707654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雕饰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2411760" y="1779662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蜡烛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4644008" y="1707654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光辉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4644008" y="3579862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模型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2123728" y="3651870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光芒</a:t>
            </a:r>
          </a:p>
        </p:txBody>
      </p:sp>
      <p:sp>
        <p:nvSpPr>
          <p:cNvPr id="103" name="TextBox 102"/>
          <p:cNvSpPr txBox="1"/>
          <p:nvPr/>
        </p:nvSpPr>
        <p:spPr>
          <a:xfrm>
            <a:off x="323528" y="3507854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诱人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733 0.05802 L 0.77761 0.0299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0" y="-1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96296E-6 L 0.74827 0.04198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4" y="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2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4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8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20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07407E-6 L 0.7441 -0.03302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2" y="-17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-2.96296E-6 L 0.74028 0.0280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0" y="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 -0.00895 L -0.21649 -0.0095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733 0.02624 L -0.21267 0.02624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36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38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/>
      <p:bldP spid="99" grpId="0"/>
      <p:bldP spid="100" grpId="0"/>
      <p:bldP spid="101" grpId="0"/>
      <p:bldP spid="102" grpId="0"/>
      <p:bldP spid="10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882216" y="641906"/>
            <a:ext cx="1944216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词语解释</a:t>
            </a:r>
          </a:p>
        </p:txBody>
      </p:sp>
      <p:sp>
        <p:nvSpPr>
          <p:cNvPr id="9" name="矩形 8"/>
          <p:cNvSpPr/>
          <p:nvPr/>
        </p:nvSpPr>
        <p:spPr>
          <a:xfrm>
            <a:off x="2627784" y="760752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1326" y="75790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1349" y="1214932"/>
            <a:ext cx="2642499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雕饰</a:t>
            </a:r>
            <a:r>
              <a:rPr lang="zh-CN" altLang="zh-CN" sz="3200" b="1" dirty="0">
                <a:solidFill>
                  <a:srgbClr val="1D41D5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：</a:t>
            </a:r>
            <a:r>
              <a:rPr lang="zh-CN" altLang="zh-CN" sz="320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用雕刻或雕塑进行装饰。</a:t>
            </a:r>
            <a:endParaRPr lang="zh-CN" altLang="en-US" sz="32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3528" y="2835176"/>
            <a:ext cx="3384376" cy="1383665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一个雕塑家专心地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雕饰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着他的作品。</a:t>
            </a:r>
          </a:p>
        </p:txBody>
      </p:sp>
      <p:pic>
        <p:nvPicPr>
          <p:cNvPr id="62466" name="Picture 2" descr="http://static2.ivwen.com/users/733253/35e199b2a27e4a27a79f2fac4288089e.jpg-mobil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35487" y="483518"/>
            <a:ext cx="5208513" cy="355456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86546" y="771550"/>
            <a:ext cx="356537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余晖</a:t>
            </a:r>
            <a:r>
              <a:rPr lang="zh-CN" altLang="zh-CN" sz="3200" b="1" dirty="0">
                <a:solidFill>
                  <a:srgbClr val="1D41D5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：</a:t>
            </a:r>
            <a:r>
              <a:rPr lang="zh-CN" altLang="zh-CN" sz="320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傍晚的阳光。</a:t>
            </a:r>
          </a:p>
        </p:txBody>
      </p:sp>
      <p:sp>
        <p:nvSpPr>
          <p:cNvPr id="8" name="矩形 7"/>
          <p:cNvSpPr/>
          <p:nvPr/>
        </p:nvSpPr>
        <p:spPr>
          <a:xfrm>
            <a:off x="611560" y="1995686"/>
            <a:ext cx="2917302" cy="1568450"/>
          </a:xfrm>
          <a:prstGeom prst="rect">
            <a:avLst/>
          </a:prstGeom>
          <a:solidFill>
            <a:schemeClr val="bg2">
              <a:alpha val="12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落日</a:t>
            </a:r>
            <a:r>
              <a:rPr lang="zh-CN" altLang="en-US" sz="32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余晖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洒在湖面上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分外的美丽。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61442" name="Picture 2" descr="http://img.pconline.com.cn/images/upload/upc/tx/itbbs/1310/31/c1/28167550_1383181803093_mthum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555526"/>
            <a:ext cx="4704457" cy="365209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"/>
          <p:cNvSpPr txBox="1"/>
          <p:nvPr/>
        </p:nvSpPr>
        <p:spPr>
          <a:xfrm>
            <a:off x="755576" y="771550"/>
            <a:ext cx="3193901" cy="95313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pPr lvl="0" indent="30480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圆润</a:t>
            </a:r>
            <a:r>
              <a:rPr lang="zh-CN" altLang="zh-CN" b="1" dirty="0">
                <a:solidFill>
                  <a:srgbClr val="1D41D5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：</a:t>
            </a:r>
            <a:r>
              <a:rPr lang="zh-CN" altLang="zh-CN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本文指樱桃表面光滑润泽。</a:t>
            </a:r>
            <a:r>
              <a:rPr lang="zh-CN" altLang="zh-CN" dirty="0">
                <a:solidFill>
                  <a:srgbClr val="1D41D5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 dirty="0">
              <a:solidFill>
                <a:srgbClr val="1D41D5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2" name="文本框 2"/>
          <p:cNvSpPr txBox="1"/>
          <p:nvPr/>
        </p:nvSpPr>
        <p:spPr>
          <a:xfrm>
            <a:off x="827584" y="2859782"/>
            <a:ext cx="2952328" cy="156845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pPr lvl="0" indent="30480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翩翩起舞</a:t>
            </a:r>
            <a:r>
              <a:rPr lang="zh-CN" altLang="en-US" sz="3200" b="1" dirty="0">
                <a:solidFill>
                  <a:srgbClr val="1D41D5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：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形容轻快地跳起舞来。 </a:t>
            </a:r>
          </a:p>
        </p:txBody>
      </p:sp>
      <p:sp>
        <p:nvSpPr>
          <p:cNvPr id="4" name="右箭头 3"/>
          <p:cNvSpPr/>
          <p:nvPr/>
        </p:nvSpPr>
        <p:spPr>
          <a:xfrm>
            <a:off x="3923928" y="1059582"/>
            <a:ext cx="792088" cy="432048"/>
          </a:xfrm>
          <a:prstGeom prst="rightArrow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右箭头 26"/>
          <p:cNvSpPr/>
          <p:nvPr/>
        </p:nvSpPr>
        <p:spPr>
          <a:xfrm>
            <a:off x="4067944" y="3363838"/>
            <a:ext cx="792088" cy="432048"/>
          </a:xfrm>
          <a:prstGeom prst="rightArrow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418" name="AutoShape 2" descr="http://img.mp.itc.cn/upload/20160509/e091ca48dbb44f2d9781f0ef777240b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420" name="AutoShape 4" descr="http://img.mp.itc.cn/upload/20160509/e091ca48dbb44f2d9781f0ef777240b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60422" name="Picture 6" descr="http://www.xinhuanet.com/mrdx/2016-11/18/135839615_14794371961401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555526"/>
            <a:ext cx="3192289" cy="1884388"/>
          </a:xfrm>
          <a:prstGeom prst="rect">
            <a:avLst/>
          </a:prstGeom>
          <a:noFill/>
        </p:spPr>
      </p:pic>
      <p:pic>
        <p:nvPicPr>
          <p:cNvPr id="60426" name="Picture 10" descr="http://img.pconline.com.cn/images/photoblog/8/8/7/4/8874516/20095/23/1243076064079_mthum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2643758"/>
            <a:ext cx="3048273" cy="185055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52" grpId="0"/>
      <p:bldP spid="4" grpId="0" animBg="1"/>
      <p:bldP spid="2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584586" y="952423"/>
            <a:ext cx="8213805" cy="1212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默读课文，思考：作者眼中的世界是怎样的？作者从哪些方面介绍了世界的奇妙</a:t>
            </a:r>
            <a:r>
              <a:rPr lang="zh-CN" altLang="zh-CN" sz="2800" dirty="0"/>
              <a:t>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4"/>
          <p:cNvSpPr txBox="1"/>
          <p:nvPr/>
        </p:nvSpPr>
        <p:spPr>
          <a:xfrm>
            <a:off x="536936" y="43615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整体感知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488835"/>
            <a:ext cx="366860" cy="456338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1331640" y="2427734"/>
            <a:ext cx="6408712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作者眼中的世界是奇妙的。从“天空”和“大地”两方面介绍世界的奇妙。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6"/>
          <p:cNvSpPr txBox="1"/>
          <p:nvPr/>
        </p:nvSpPr>
        <p:spPr>
          <a:xfrm>
            <a:off x="395536" y="791295"/>
            <a:ext cx="8136904" cy="26511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默读课文，思考：本文先总的介绍“我们的世界是奇妙的”，再具体描写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</a:t>
            </a:r>
            <a:r>
              <a:rPr lang="en-US" altLang="zh-CN" sz="32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是怎样奇妙，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又是怎样奇妙的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最后写世界上奇妙的事物是无穷的。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4572000" y="1995686"/>
            <a:ext cx="1368152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大地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95536" y="2067694"/>
            <a:ext cx="1368152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天空</a:t>
            </a:r>
          </a:p>
        </p:txBody>
      </p:sp>
      <p:sp>
        <p:nvSpPr>
          <p:cNvPr id="3" name="矩形 2"/>
          <p:cNvSpPr/>
          <p:nvPr/>
        </p:nvSpPr>
        <p:spPr>
          <a:xfrm>
            <a:off x="2541476" y="3651869"/>
            <a:ext cx="36187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总起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分述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总结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7" name="Rectangle 1"/>
          <p:cNvSpPr>
            <a:spLocks noChangeArrowheads="1"/>
          </p:cNvSpPr>
          <p:nvPr/>
        </p:nvSpPr>
        <p:spPr bwMode="auto">
          <a:xfrm>
            <a:off x="971600" y="844004"/>
            <a:ext cx="7704856" cy="30460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一、</a:t>
            </a: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填上合适的词语。</a:t>
            </a:r>
            <a:endParaRPr kumimoji="0" lang="en-US" altLang="zh-CN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  <a:p>
            <a:pPr indent="228600" defTabSz="914400" fontAlgn="base">
              <a:spcBef>
                <a:spcPct val="0"/>
              </a:spcBef>
              <a:spcAft>
                <a:spcPct val="0"/>
              </a:spcAft>
            </a:pPr>
            <a:endParaRPr kumimoji="0" lang="en-US" altLang="zh-CN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  <a:p>
            <a:pPr indent="228600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 ）的故事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 ）的形状  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endParaRPr kumimoji="0" lang="en-US" altLang="zh-CN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228600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 ）的天空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 ）的镜子</a:t>
            </a:r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19672" y="2859782"/>
            <a:ext cx="14401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蓝色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76056" y="1851670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奇妙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148064" y="2859782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有趣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19672" y="1851670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奇妙</a:t>
            </a:r>
          </a:p>
        </p:txBody>
      </p:sp>
      <p:sp>
        <p:nvSpPr>
          <p:cNvPr id="7" name="文本框 14"/>
          <p:cNvSpPr txBox="1"/>
          <p:nvPr/>
        </p:nvSpPr>
        <p:spPr>
          <a:xfrm>
            <a:off x="624428" y="411510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20" y="464186"/>
            <a:ext cx="366860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2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7" grpId="0" bldLvl="0" animBg="1"/>
      <p:bldP spid="3" grpId="0"/>
      <p:bldP spid="4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20"/>
          <p:cNvSpPr/>
          <p:nvPr/>
        </p:nvSpPr>
        <p:spPr>
          <a:xfrm>
            <a:off x="323215" y="1431290"/>
            <a:ext cx="8454390" cy="243078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翩翩起舞”的 “翩”读</a:t>
            </a:r>
            <a:r>
              <a:rPr lang="en-US" altLang="zh-CN" sz="3200" b="1" dirty="0" err="1">
                <a:latin typeface="黑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piān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，不读</a:t>
            </a:r>
            <a:r>
              <a:rPr lang="en-US" altLang="zh-CN" sz="3200" b="1" dirty="0" err="1">
                <a:latin typeface="黑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shān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。（　　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诱人”的“诱 ”读</a:t>
            </a:r>
            <a:r>
              <a:rPr lang="en-US" altLang="zh-CN" sz="3200" b="1" dirty="0" err="1">
                <a:latin typeface="黑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xiù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，不读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 err="1">
                <a:latin typeface="黑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yòu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。（　　）</a:t>
            </a:r>
          </a:p>
        </p:txBody>
      </p:sp>
      <p:sp>
        <p:nvSpPr>
          <p:cNvPr id="3" name="矩形 2"/>
          <p:cNvSpPr/>
          <p:nvPr/>
        </p:nvSpPr>
        <p:spPr>
          <a:xfrm>
            <a:off x="2413270" y="2067694"/>
            <a:ext cx="499176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</a:p>
        </p:txBody>
      </p:sp>
      <p:sp>
        <p:nvSpPr>
          <p:cNvPr id="4" name="矩形 3"/>
          <p:cNvSpPr/>
          <p:nvPr/>
        </p:nvSpPr>
        <p:spPr>
          <a:xfrm>
            <a:off x="2411760" y="3291830"/>
            <a:ext cx="499176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3528" y="627534"/>
            <a:ext cx="304101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二、判断对错。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22 我们奇妙的世界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36195" y="0"/>
            <a:ext cx="9180830" cy="51435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 flipH="1">
            <a:off x="-36512" y="159510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161281" y="110686"/>
            <a:ext cx="20024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人教版  语文  四年级  下册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4417" y="4155926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矩形 19">
            <a:hlinkClick r:id="rId7" action="ppaction://hlinksldjump"/>
          </p:cNvPr>
          <p:cNvSpPr/>
          <p:nvPr/>
        </p:nvSpPr>
        <p:spPr>
          <a:xfrm>
            <a:off x="7514455" y="4155926"/>
            <a:ext cx="12105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4417" y="4587974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" name="矩形 21">
            <a:hlinkClick r:id="rId8" action="ppaction://hlinksldjump"/>
          </p:cNvPr>
          <p:cNvSpPr/>
          <p:nvPr/>
        </p:nvSpPr>
        <p:spPr>
          <a:xfrm>
            <a:off x="7524328" y="4587974"/>
            <a:ext cx="12105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670050" y="1360805"/>
            <a:ext cx="6304915" cy="922020"/>
          </a:xfrm>
          <a:prstGeom prst="rect">
            <a:avLst/>
          </a:prstGeom>
          <a:solidFill>
            <a:schemeClr val="bg1">
              <a:alpha val="51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22 </a:t>
            </a:r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我们奇妙的世界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-49530" y="116840"/>
            <a:ext cx="3695700" cy="337185"/>
            <a:chOff x="-78" y="184"/>
            <a:chExt cx="5820" cy="531"/>
          </a:xfrm>
        </p:grpSpPr>
        <p:sp>
          <p:nvSpPr>
            <p:cNvPr id="2" name="矩形 1"/>
            <p:cNvSpPr/>
            <p:nvPr/>
          </p:nvSpPr>
          <p:spPr>
            <a:xfrm flipH="1">
              <a:off x="-78" y="186"/>
              <a:ext cx="5820" cy="529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865">
                <a:ea typeface="黑体" panose="02010609060101010101" pitchFamily="49" charset="-122"/>
              </a:endParaRPr>
            </a:p>
          </p:txBody>
        </p:sp>
        <p:sp>
          <p:nvSpPr>
            <p:cNvPr id="3" name="文本框 1"/>
            <p:cNvSpPr txBox="1"/>
            <p:nvPr/>
          </p:nvSpPr>
          <p:spPr>
            <a:xfrm>
              <a:off x="437" y="184"/>
              <a:ext cx="5305" cy="4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人教版  语文  三年级  下册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499504" y="627534"/>
            <a:ext cx="7600888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三、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把下列词语和相应的解释连起来。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0"/>
          <p:cNvSpPr/>
          <p:nvPr/>
        </p:nvSpPr>
        <p:spPr>
          <a:xfrm>
            <a:off x="683568" y="1563638"/>
            <a:ext cx="1393222" cy="6591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雕饰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" name="矩形 20"/>
          <p:cNvSpPr/>
          <p:nvPr/>
        </p:nvSpPr>
        <p:spPr>
          <a:xfrm>
            <a:off x="683568" y="2211710"/>
            <a:ext cx="1393222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余晖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5" name="矩形 20"/>
          <p:cNvSpPr/>
          <p:nvPr/>
        </p:nvSpPr>
        <p:spPr>
          <a:xfrm>
            <a:off x="683568" y="3214188"/>
            <a:ext cx="1393222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圆润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6" name="矩形 20"/>
          <p:cNvSpPr/>
          <p:nvPr/>
        </p:nvSpPr>
        <p:spPr>
          <a:xfrm>
            <a:off x="4067944" y="1491630"/>
            <a:ext cx="4824535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本文指樱桃表面光滑润泽。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7" name="矩形 20"/>
          <p:cNvSpPr/>
          <p:nvPr/>
        </p:nvSpPr>
        <p:spPr>
          <a:xfrm>
            <a:off x="4139952" y="2343617"/>
            <a:ext cx="4608512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用雕刻或雕塑进行装饰。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8" name="矩形 20"/>
          <p:cNvSpPr/>
          <p:nvPr/>
        </p:nvSpPr>
        <p:spPr>
          <a:xfrm>
            <a:off x="4211960" y="3135705"/>
            <a:ext cx="3049567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傍晚的阳光。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1763688" y="1923678"/>
            <a:ext cx="2160240" cy="151216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763688" y="2787774"/>
            <a:ext cx="2160240" cy="74667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763688" y="1923678"/>
            <a:ext cx="2250590" cy="7330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6337935" y="3704590"/>
            <a:ext cx="2338070" cy="472440"/>
            <a:chOff x="9981" y="5834"/>
            <a:chExt cx="3682" cy="744"/>
          </a:xfrm>
        </p:grpSpPr>
        <p:sp>
          <p:nvSpPr>
            <p:cNvPr id="17" name="TextBox 11"/>
            <p:cNvSpPr txBox="1">
              <a:spLocks noChangeArrowheads="1"/>
            </p:cNvSpPr>
            <p:nvPr/>
          </p:nvSpPr>
          <p:spPr bwMode="auto">
            <a:xfrm>
              <a:off x="9981" y="5860"/>
              <a:ext cx="2202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latin typeface="Kaiti SC" panose="02010600040101010101" pitchFamily="2" charset="-122"/>
                  <a:ea typeface="Kaiti SC" panose="02010600040101010101" pitchFamily="2" charset="-122"/>
                </a:rPr>
                <a:t>字词听写</a:t>
              </a: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11" y="5938"/>
              <a:ext cx="553" cy="599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57708">
              <a:off x="12364" y="5834"/>
              <a:ext cx="528" cy="74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42255" y="1691732"/>
            <a:ext cx="7632849" cy="119571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这节课我们继续学习《我们奇妙的世界》，看看我们的世界有多么奇妙。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77" y="546963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文本框 11"/>
          <p:cNvSpPr txBox="1"/>
          <p:nvPr/>
        </p:nvSpPr>
        <p:spPr>
          <a:xfrm>
            <a:off x="333190" y="536227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409634"/>
            <a:ext cx="1344776" cy="192735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39752" y="1835149"/>
            <a:ext cx="545779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齐读第一自然段，想一想：这一段写了什么内容？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323215" y="372745"/>
            <a:ext cx="2297430" cy="561340"/>
            <a:chOff x="372" y="1474"/>
            <a:chExt cx="3618" cy="884"/>
          </a:xfrm>
        </p:grpSpPr>
        <p:sp>
          <p:nvSpPr>
            <p:cNvPr id="6" name="文本框 14"/>
            <p:cNvSpPr txBox="1"/>
            <p:nvPr/>
          </p:nvSpPr>
          <p:spPr>
            <a:xfrm>
              <a:off x="950" y="1474"/>
              <a:ext cx="3041" cy="885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互动课堂</a:t>
              </a: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2" y="1557"/>
              <a:ext cx="578" cy="71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2771" y="1307594"/>
            <a:ext cx="663923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这是一个奇妙的世界，一切看上去都是有生命的。</a:t>
            </a:r>
            <a:endParaRPr lang="zh-CN" alt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3855854" y="1307212"/>
            <a:ext cx="2016224" cy="540000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436620" y="2941305"/>
            <a:ext cx="208823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开篇点题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bldLvl="0" animBg="1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2267744" y="1674924"/>
            <a:ext cx="6768752" cy="1210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自由读课文第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2-8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自然段，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画出总起句。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　  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398" y="1371961"/>
            <a:ext cx="1267583" cy="181686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ic1.bbzhi.com/fengjingbizhi/xinxilanjiaowaifengjingbizhi/nature_new_zealand_landscapes_2_1920x1200_492336_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383210" y="1355755"/>
            <a:ext cx="3628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你看，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天空的珍藏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93006" y="659924"/>
            <a:ext cx="1512168" cy="50405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总起句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823460" y="2070735"/>
            <a:ext cx="3961130" cy="2565858"/>
          </a:xfrm>
          <a:prstGeom prst="ellipse">
            <a:avLst/>
          </a:prstGeom>
          <a:solidFill>
            <a:srgbClr val="FFC000">
              <a:alpha val="65000"/>
            </a:srgbClr>
          </a:solidFill>
        </p:spPr>
        <p:txBody>
          <a:bodyPr wrap="square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天空展示的哪些景象让你感受到了世界的奇妙？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10004" y="1923678"/>
            <a:ext cx="2715260" cy="10081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51520" y="1635646"/>
            <a:ext cx="83534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zh-CN" altLang="en-US" sz="3200" dirty="0">
              <a:solidFill>
                <a:srgbClr val="0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536" y="1707654"/>
            <a:ext cx="4355976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清晨，太阳升起，带来新的一天。开始，天空呈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粉红色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，慢慢地变成了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蔚蓝色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u="heavy" dirty="0">
                <a:solidFill>
                  <a:srgbClr val="000000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太阳</a:t>
            </a:r>
            <a:r>
              <a:rPr lang="zh-CN" altLang="en-US" sz="2400" b="1" u="heavy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像</a:t>
            </a:r>
            <a:r>
              <a:rPr lang="zh-CN" altLang="en-US" sz="2400" b="1" u="heavy" dirty="0">
                <a:solidFill>
                  <a:srgbClr val="000000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大火球一样升起来了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2427734"/>
            <a:ext cx="3923928" cy="2715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6012160" y="483518"/>
            <a:ext cx="2232248" cy="1512168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日出颜色</a:t>
            </a:r>
            <a:endParaRPr lang="en-US" altLang="zh-CN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奇妙</a:t>
            </a:r>
          </a:p>
        </p:txBody>
      </p:sp>
      <p:sp>
        <p:nvSpPr>
          <p:cNvPr id="9" name="线形标注 1 8"/>
          <p:cNvSpPr/>
          <p:nvPr/>
        </p:nvSpPr>
        <p:spPr>
          <a:xfrm>
            <a:off x="1475656" y="3507854"/>
            <a:ext cx="1584176" cy="504056"/>
          </a:xfrm>
          <a:prstGeom prst="borderCallout1">
            <a:avLst>
              <a:gd name="adj1" fmla="val -10351"/>
              <a:gd name="adj2" fmla="val 10308"/>
              <a:gd name="adj3" fmla="val -64751"/>
              <a:gd name="adj4" fmla="val -19154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比喻</a:t>
            </a:r>
          </a:p>
        </p:txBody>
      </p:sp>
      <p:cxnSp>
        <p:nvCxnSpPr>
          <p:cNvPr id="14" name="直接箭头连接符 13"/>
          <p:cNvCxnSpPr/>
          <p:nvPr/>
        </p:nvCxnSpPr>
        <p:spPr>
          <a:xfrm flipV="1">
            <a:off x="3347864" y="2139702"/>
            <a:ext cx="2448272" cy="36004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 flipV="1">
            <a:off x="4355976" y="2067694"/>
            <a:ext cx="1440160" cy="14401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7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9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/>
      <p:bldP spid="8" grpId="0" animBg="1"/>
      <p:bldP spid="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843558"/>
            <a:ext cx="36004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F00FF"/>
              </a:buClr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有时，云彩在蓝色的天空中飞行，如同经过雕饰一样，呈现出各种奇妙的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形状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，告诉我们许多奇妙故事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68144" y="2787774"/>
            <a:ext cx="3275856" cy="2355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4716016" y="411510"/>
            <a:ext cx="1944216" cy="1296144"/>
          </a:xfrm>
          <a:prstGeom prst="rect">
            <a:avLst/>
          </a:prstGeom>
          <a:gradFill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lin ang="5400000" scaled="0"/>
          </a:gra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云彩形状奇妙</a:t>
            </a:r>
          </a:p>
        </p:txBody>
      </p:sp>
      <p:sp>
        <p:nvSpPr>
          <p:cNvPr id="7" name="线形标注 1 6"/>
          <p:cNvSpPr/>
          <p:nvPr/>
        </p:nvSpPr>
        <p:spPr>
          <a:xfrm>
            <a:off x="2339752" y="2499742"/>
            <a:ext cx="3384376" cy="504056"/>
          </a:xfrm>
          <a:prstGeom prst="borderCallout1">
            <a:avLst>
              <a:gd name="adj1" fmla="val 48512"/>
              <a:gd name="adj2" fmla="val -1719"/>
              <a:gd name="adj3" fmla="val 30717"/>
              <a:gd name="adj4" fmla="val -19881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</a:rPr>
              <a:t>省略号是什么意思？</a:t>
            </a:r>
          </a:p>
        </p:txBody>
      </p:sp>
      <p:sp>
        <p:nvSpPr>
          <p:cNvPr id="8" name="矩形 7"/>
          <p:cNvSpPr/>
          <p:nvPr/>
        </p:nvSpPr>
        <p:spPr>
          <a:xfrm>
            <a:off x="827584" y="3291830"/>
            <a:ext cx="3672408" cy="1368152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是指各种形状的云彩，让人产生的无数想象，还有很多</a:t>
            </a:r>
          </a:p>
        </p:txBody>
      </p:sp>
      <p:cxnSp>
        <p:nvCxnSpPr>
          <p:cNvPr id="10" name="直接箭头连接符 9"/>
          <p:cNvCxnSpPr/>
          <p:nvPr/>
        </p:nvCxnSpPr>
        <p:spPr>
          <a:xfrm flipV="1">
            <a:off x="3707904" y="915566"/>
            <a:ext cx="936104" cy="432048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415" y="519076"/>
            <a:ext cx="1104039" cy="15821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63688" y="771550"/>
            <a:ext cx="610242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你能想象出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云彩的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哪些形状？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云形 3"/>
          <p:cNvSpPr/>
          <p:nvPr/>
        </p:nvSpPr>
        <p:spPr>
          <a:xfrm>
            <a:off x="1979712" y="1491630"/>
            <a:ext cx="5832648" cy="2448272"/>
          </a:xfrm>
          <a:prstGeom prst="cloud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800" dirty="0">
                <a:solidFill>
                  <a:srgbClr val="0000FF"/>
                </a:solidFill>
              </a:rPr>
              <a:t>云彩有的像骏马在草原上奔驰，有的</a:t>
            </a:r>
            <a:r>
              <a:rPr lang="zh-CN" altLang="en-US" sz="2800" dirty="0">
                <a:solidFill>
                  <a:srgbClr val="0000FF"/>
                </a:solidFill>
              </a:rPr>
              <a:t>像</a:t>
            </a:r>
            <a:r>
              <a:rPr lang="zh-CN" altLang="zh-CN" sz="2800" dirty="0">
                <a:solidFill>
                  <a:srgbClr val="0000FF"/>
                </a:solidFill>
              </a:rPr>
              <a:t>羊在低头吃草………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27534"/>
            <a:ext cx="45720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F00FF"/>
              </a:buClr>
            </a:pP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当云彩变得又黑又重时，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雨点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就会噼噼啪啪地降落到大地上。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雨后，我们会看到地上有许多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水洼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u="wavy" dirty="0">
                <a:solidFill>
                  <a:srgbClr val="000000"/>
                </a:solidFill>
                <a:uFill>
                  <a:solidFill>
                    <a:srgbClr val="FF00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就</a:t>
            </a:r>
            <a:r>
              <a:rPr lang="zh-CN" altLang="en-US" sz="2400" b="1" u="wavy" dirty="0">
                <a:solidFill>
                  <a:srgbClr val="FF0000"/>
                </a:solidFill>
                <a:uFill>
                  <a:solidFill>
                    <a:srgbClr val="FF00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像</a:t>
            </a:r>
            <a:r>
              <a:rPr lang="zh-CN" altLang="en-US" sz="2400" b="1" u="wavy" dirty="0">
                <a:solidFill>
                  <a:srgbClr val="000000"/>
                </a:solidFill>
                <a:uFill>
                  <a:solidFill>
                    <a:srgbClr val="FF00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有趣的镜子，映射着我们的脸。</a:t>
            </a:r>
          </a:p>
        </p:txBody>
      </p:sp>
      <p:pic>
        <p:nvPicPr>
          <p:cNvPr id="143362" name="Picture 2" descr="http://p1.qhimg.com/t018d6f30085c517aa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08712" y="627534"/>
            <a:ext cx="2771800" cy="2211710"/>
          </a:xfrm>
          <a:prstGeom prst="rect">
            <a:avLst/>
          </a:prstGeom>
          <a:noFill/>
        </p:spPr>
      </p:pic>
      <p:pic>
        <p:nvPicPr>
          <p:cNvPr id="143364" name="Picture 4" descr="http://img.zcool.cn/community/01713f568b9bb26ac725bb5c161cc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7696" y="2859782"/>
            <a:ext cx="2736304" cy="2283718"/>
          </a:xfrm>
          <a:prstGeom prst="rect">
            <a:avLst/>
          </a:prstGeom>
          <a:noFill/>
        </p:spPr>
      </p:pic>
      <p:sp>
        <p:nvSpPr>
          <p:cNvPr id="5" name="线形标注 2 4"/>
          <p:cNvSpPr/>
          <p:nvPr/>
        </p:nvSpPr>
        <p:spPr>
          <a:xfrm>
            <a:off x="4860032" y="483518"/>
            <a:ext cx="1152128" cy="1080120"/>
          </a:xfrm>
          <a:prstGeom prst="borderCallout2">
            <a:avLst>
              <a:gd name="adj1" fmla="val 68574"/>
              <a:gd name="adj2" fmla="val -8026"/>
              <a:gd name="adj3" fmla="val 71661"/>
              <a:gd name="adj4" fmla="val -20609"/>
              <a:gd name="adj5" fmla="val 54077"/>
              <a:gd name="adj6" fmla="val -45386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雨点</a:t>
            </a:r>
            <a:endParaRPr lang="en-US" altLang="zh-CN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奇妙</a:t>
            </a:r>
          </a:p>
        </p:txBody>
      </p:sp>
      <p:sp>
        <p:nvSpPr>
          <p:cNvPr id="6" name="线形标注 2 5"/>
          <p:cNvSpPr/>
          <p:nvPr/>
        </p:nvSpPr>
        <p:spPr>
          <a:xfrm>
            <a:off x="4932040" y="1923678"/>
            <a:ext cx="1080120" cy="108012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6678"/>
              <a:gd name="adj6" fmla="val -55486"/>
            </a:avLst>
          </a:prstGeom>
          <a:solidFill>
            <a:schemeClr val="accent1"/>
          </a:solidFill>
          <a:ln>
            <a:solidFill>
              <a:schemeClr val="accent1">
                <a:shade val="95000"/>
                <a:satMod val="10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水洼奇妙</a:t>
            </a:r>
          </a:p>
        </p:txBody>
      </p:sp>
      <p:sp>
        <p:nvSpPr>
          <p:cNvPr id="7" name="下箭头 6"/>
          <p:cNvSpPr/>
          <p:nvPr/>
        </p:nvSpPr>
        <p:spPr>
          <a:xfrm flipH="1">
            <a:off x="2411760" y="2355726"/>
            <a:ext cx="144016" cy="576064"/>
          </a:xfrm>
          <a:prstGeom prst="downArrow">
            <a:avLst/>
          </a:prstGeom>
          <a:solidFill>
            <a:srgbClr val="0066FF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87624" y="3075806"/>
            <a:ext cx="3240360" cy="1368152"/>
          </a:xfrm>
          <a:prstGeom prst="rect">
            <a:avLst/>
          </a:prstGeom>
          <a:solidFill>
            <a:srgbClr val="0066FF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</a:rPr>
              <a:t>        </a:t>
            </a:r>
            <a:r>
              <a:rPr lang="zh-CN" altLang="en-US" sz="2800" dirty="0">
                <a:solidFill>
                  <a:srgbClr val="FFFF00"/>
                </a:solidFill>
              </a:rPr>
              <a:t> </a:t>
            </a:r>
            <a:r>
              <a:rPr lang="zh-CN" altLang="en-US" sz="28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运用比喻的修辞，使水洼的样子更加具体形象。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1433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14336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336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70" decel="100000"/>
                                        <p:tgtEl>
                                          <p:spTgt spid="1433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70" decel="100000"/>
                                        <p:tgtEl>
                                          <p:spTgt spid="14336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336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143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3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143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3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ldLvl="0" animBg="1"/>
      <p:bldP spid="6" grpId="0" bldLvl="0" animBg="1"/>
      <p:bldP spid="7" grpId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367155" y="1095375"/>
            <a:ext cx="6680835" cy="2724785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三桅帆船指的是一种船。它的船体结构更加合理，有三根桅，能利用65度角以内的风行驶，能装载大量生活必需品，可以在海上连续待上数月，甚至可以环绕地球航行。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6890" y="1473200"/>
            <a:ext cx="2571115" cy="18192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641215" y="1367790"/>
            <a:ext cx="2964815" cy="2122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三桅船</a:t>
            </a:r>
            <a:r>
              <a:rPr lang="en-US" altLang="zh-CN" sz="1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船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的一种。它的船体结构更加合理，有三根桅杆，能利用65度角以内的风行驶，能装载大量生活必需品，可以在海上连续待上数月，甚至可以环绕地球航行。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307" y="536426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矩形 19"/>
          <p:cNvSpPr/>
          <p:nvPr/>
        </p:nvSpPr>
        <p:spPr>
          <a:xfrm>
            <a:off x="157345" y="536426"/>
            <a:ext cx="12105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</a:p>
        </p:txBody>
      </p:sp>
    </p:spTree>
  </p:cSld>
  <p:clrMapOvr>
    <a:masterClrMapping/>
  </p:clrMapOvr>
  <p:transition spd="slow" advTm="0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699542"/>
            <a:ext cx="377991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F00FF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一天结束了，落日的余晖不时变幻着颜色，</a:t>
            </a:r>
            <a:r>
              <a:rPr lang="zh-CN" altLang="en-US" sz="2400" b="1" dirty="0">
                <a:solidFill>
                  <a:srgbClr val="000000"/>
                </a:solidFill>
                <a:uFill>
                  <a:solidFill>
                    <a:srgbClr val="FF00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好像有谁在天空涂上了金色、红色和紫色。</a:t>
            </a:r>
            <a:endParaRPr lang="en-US" altLang="zh-CN" sz="2400" b="1" dirty="0">
              <a:solidFill>
                <a:srgbClr val="000000"/>
              </a:solidFill>
              <a:uFill>
                <a:solidFill>
                  <a:srgbClr val="FF00FF"/>
                </a:solidFill>
              </a:u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F00FF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黑夜降临了，我们看见夜空中群星闪烁，就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千千万万支极小的蜡烛在发光。</a:t>
            </a:r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88497" y="3003798"/>
            <a:ext cx="2555503" cy="1872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7458" name="Picture 2" descr="http://img.pconline.com.cn/images/upload/upc/tx/photoblog/1105/02/c0/7504426_7504426_1304273782125_mthum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699542"/>
            <a:ext cx="2555776" cy="1741339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2915816" y="4083918"/>
            <a:ext cx="1224136" cy="504056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比喻</a:t>
            </a:r>
          </a:p>
        </p:txBody>
      </p:sp>
      <p:cxnSp>
        <p:nvCxnSpPr>
          <p:cNvPr id="7" name="直接箭头连接符 6"/>
          <p:cNvCxnSpPr/>
          <p:nvPr/>
        </p:nvCxnSpPr>
        <p:spPr>
          <a:xfrm flipH="1">
            <a:off x="3419872" y="3075806"/>
            <a:ext cx="288032" cy="936104"/>
          </a:xfrm>
          <a:prstGeom prst="straightConnector1">
            <a:avLst/>
          </a:prstGeom>
          <a:ln w="3492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 flipV="1">
            <a:off x="4211960" y="1275606"/>
            <a:ext cx="576064" cy="360040"/>
          </a:xfrm>
          <a:prstGeom prst="straightConnector1">
            <a:avLst/>
          </a:prstGeom>
          <a:ln w="31750">
            <a:solidFill>
              <a:srgbClr val="0066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>
            <a:off x="3923928" y="2859782"/>
            <a:ext cx="576064" cy="36004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4788024" y="3003798"/>
            <a:ext cx="1224136" cy="108012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星星奇妙</a:t>
            </a:r>
          </a:p>
        </p:txBody>
      </p:sp>
      <p:sp>
        <p:nvSpPr>
          <p:cNvPr id="13" name="矩形 12"/>
          <p:cNvSpPr/>
          <p:nvPr/>
        </p:nvSpPr>
        <p:spPr>
          <a:xfrm>
            <a:off x="5029324" y="555397"/>
            <a:ext cx="1152128" cy="1080120"/>
          </a:xfrm>
          <a:prstGeom prst="rect">
            <a:avLst/>
          </a:prstGeom>
          <a:solidFill>
            <a:srgbClr val="0066FF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落日奇妙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474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4745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745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  <p:bldP spid="1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0"/>
          <p:cNvGrpSpPr/>
          <p:nvPr/>
        </p:nvGrpSpPr>
        <p:grpSpPr>
          <a:xfrm>
            <a:off x="611560" y="1204618"/>
            <a:ext cx="8352928" cy="2879300"/>
            <a:chOff x="682268" y="1203601"/>
            <a:chExt cx="8146203" cy="3599382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739768" y="714279"/>
              <a:ext cx="3599382" cy="4578025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369867" y="608282"/>
              <a:ext cx="2192977" cy="3568176"/>
            </a:xfrm>
            <a:prstGeom prst="rect">
              <a:avLst/>
            </a:prstGeom>
          </p:spPr>
        </p:pic>
        <p:sp>
          <p:nvSpPr>
            <p:cNvPr id="48" name="椭圆 47"/>
            <p:cNvSpPr/>
            <p:nvPr/>
          </p:nvSpPr>
          <p:spPr>
            <a:xfrm>
              <a:off x="3796439" y="1759552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4491260" y="1759552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空心弧 49"/>
            <p:cNvSpPr/>
            <p:nvPr/>
          </p:nvSpPr>
          <p:spPr>
            <a:xfrm>
              <a:off x="3860375" y="1649338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782845" y="227220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4477666" y="227220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空心弧 52"/>
            <p:cNvSpPr/>
            <p:nvPr/>
          </p:nvSpPr>
          <p:spPr>
            <a:xfrm>
              <a:off x="3846781" y="2161987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4485534" y="3298887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4491260" y="373641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3782844" y="2797233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4477665" y="2797233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空心弧 58"/>
            <p:cNvSpPr/>
            <p:nvPr/>
          </p:nvSpPr>
          <p:spPr>
            <a:xfrm>
              <a:off x="3846780" y="2687019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016274" y="824394"/>
            <a:ext cx="81369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小讨论：和原句对比读，哪句话给你印象更为深刻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</a:p>
        </p:txBody>
      </p:sp>
      <p:grpSp>
        <p:nvGrpSpPr>
          <p:cNvPr id="4" name="组合 18"/>
          <p:cNvGrpSpPr/>
          <p:nvPr/>
        </p:nvGrpSpPr>
        <p:grpSpPr>
          <a:xfrm>
            <a:off x="981524" y="3391637"/>
            <a:ext cx="2555777" cy="1269588"/>
            <a:chOff x="8688454" y="2056196"/>
            <a:chExt cx="1043608" cy="549508"/>
          </a:xfrm>
        </p:grpSpPr>
        <p:sp>
          <p:nvSpPr>
            <p:cNvPr id="20" name="云形 19"/>
            <p:cNvSpPr/>
            <p:nvPr/>
          </p:nvSpPr>
          <p:spPr>
            <a:xfrm>
              <a:off x="8688454" y="2056196"/>
              <a:ext cx="1043608" cy="549508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803214" y="2179290"/>
              <a:ext cx="852694" cy="3063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句式整齐，突出事物特点。</a:t>
              </a:r>
            </a:p>
          </p:txBody>
        </p:sp>
      </p:grpSp>
      <p:sp>
        <p:nvSpPr>
          <p:cNvPr id="6" name="矩形 5"/>
          <p:cNvSpPr/>
          <p:nvPr/>
        </p:nvSpPr>
        <p:spPr>
          <a:xfrm>
            <a:off x="879610" y="1618803"/>
            <a:ext cx="291682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太阳升起来了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群星在发光。</a:t>
            </a:r>
            <a:endParaRPr lang="zh-CN" altLang="en-US" sz="2800" dirty="0"/>
          </a:p>
        </p:txBody>
      </p:sp>
      <p:sp>
        <p:nvSpPr>
          <p:cNvPr id="16" name="矩形 15"/>
          <p:cNvSpPr/>
          <p:nvPr/>
        </p:nvSpPr>
        <p:spPr>
          <a:xfrm>
            <a:off x="4716016" y="1459422"/>
            <a:ext cx="396044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太阳</a:t>
            </a:r>
            <a:r>
              <a:rPr lang="zh-CN" altLang="en-US" sz="2800" b="1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像</a:t>
            </a:r>
            <a:r>
              <a:rPr lang="zh-CN" altLang="en-US" sz="2800" b="1" dirty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大火球一样升起来了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群星像千千万万支极小的蜡烛在发光。</a:t>
            </a:r>
            <a:endParaRPr lang="zh-CN" altLang="en-US" sz="2800" dirty="0"/>
          </a:p>
        </p:txBody>
      </p:sp>
      <p:sp>
        <p:nvSpPr>
          <p:cNvPr id="31" name="Freeform 24"/>
          <p:cNvSpPr/>
          <p:nvPr/>
        </p:nvSpPr>
        <p:spPr bwMode="gray">
          <a:xfrm rot="12248031">
            <a:off x="3692228" y="3404841"/>
            <a:ext cx="647608" cy="879139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102" y="381286"/>
            <a:ext cx="1161887" cy="54201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8" name="文本框 9"/>
          <p:cNvSpPr txBox="1"/>
          <p:nvPr/>
        </p:nvSpPr>
        <p:spPr>
          <a:xfrm>
            <a:off x="520599" y="508207"/>
            <a:ext cx="760090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比喻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6" grpId="0"/>
      <p:bldP spid="31" grpId="0" animBg="1"/>
      <p:bldP spid="28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411510"/>
            <a:ext cx="3480440" cy="6417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读一读，写一写。</a:t>
            </a:r>
          </a:p>
        </p:txBody>
      </p:sp>
      <p:sp>
        <p:nvSpPr>
          <p:cNvPr id="3" name="矩形 2"/>
          <p:cNvSpPr/>
          <p:nvPr/>
        </p:nvSpPr>
        <p:spPr>
          <a:xfrm>
            <a:off x="1043608" y="1203598"/>
            <a:ext cx="7188186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太阳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像</a:t>
            </a:r>
            <a:r>
              <a:rPr lang="zh-CN" altLang="en-US" sz="3200" b="1" dirty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大火球一样升起来了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群星像千千万万支极小的蜡烛在发光。</a:t>
            </a:r>
            <a:endParaRPr lang="zh-CN" alt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1187624" y="2571750"/>
            <a:ext cx="64087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猎狗像箭一样跑走了。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雪像花瓣一样从天空飘落下来。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40" y="1151005"/>
            <a:ext cx="7780337" cy="314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957" y="433316"/>
            <a:ext cx="850943" cy="697101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403648" y="1640870"/>
            <a:ext cx="6048672" cy="2245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清晨，太阳升起，带来新的一天。开始，天空呈粉红色，慢慢地变成了蔚蓝色，太阳就像一个大火球一样升起来了。”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朗读时语调轻快，流露惊奇之情。</a:t>
            </a:r>
          </a:p>
        </p:txBody>
      </p:sp>
      <p:sp>
        <p:nvSpPr>
          <p:cNvPr id="17" name="文本框 10"/>
          <p:cNvSpPr txBox="1"/>
          <p:nvPr/>
        </p:nvSpPr>
        <p:spPr>
          <a:xfrm>
            <a:off x="1399878" y="614680"/>
            <a:ext cx="357886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朗读指导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1" name="Rectangle 1"/>
          <p:cNvSpPr>
            <a:spLocks noChangeArrowheads="1"/>
          </p:cNvSpPr>
          <p:nvPr/>
        </p:nvSpPr>
        <p:spPr bwMode="auto">
          <a:xfrm>
            <a:off x="722427" y="1305803"/>
            <a:ext cx="7920880" cy="156966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304800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天空的日出、云彩、雨点、落日、星星，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让我们感受到了世界的奇妙。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表达了作者对大自然的热爱之情。</a:t>
            </a:r>
            <a:endParaRPr kumimoji="0" lang="zh-CN" sz="3200" b="1" i="0" strike="noStrike" cap="none" normalizeH="0" dirty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7" name="Rectangle 1"/>
          <p:cNvSpPr>
            <a:spLocks noChangeArrowheads="1"/>
          </p:cNvSpPr>
          <p:nvPr/>
        </p:nvSpPr>
        <p:spPr bwMode="auto">
          <a:xfrm>
            <a:off x="1865799" y="1198935"/>
            <a:ext cx="6912768" cy="1076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自由读课文第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9-16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自然段，找出这部分内容的总起句。</a:t>
            </a:r>
            <a:endParaRPr kumimoji="0" lang="zh-CN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245" y="1631950"/>
            <a:ext cx="1658620" cy="23774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554" name="Picture 2" descr="http://p0.so.qhimgs1.com/t018337415c91898d3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ffectLst>
            <a:softEdge rad="31750"/>
          </a:effectLst>
        </p:spPr>
      </p:pic>
      <p:sp>
        <p:nvSpPr>
          <p:cNvPr id="3" name="TextBox 2"/>
          <p:cNvSpPr txBox="1"/>
          <p:nvPr/>
        </p:nvSpPr>
        <p:spPr>
          <a:xfrm>
            <a:off x="107504" y="1131590"/>
            <a:ext cx="5184576" cy="64516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再看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大地的珍藏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横卷形 3"/>
          <p:cNvSpPr/>
          <p:nvPr/>
        </p:nvSpPr>
        <p:spPr>
          <a:xfrm>
            <a:off x="4788024" y="195486"/>
            <a:ext cx="2376264" cy="648072"/>
          </a:xfrm>
          <a:prstGeom prst="horizontalScroll">
            <a:avLst/>
          </a:prstGeom>
          <a:solidFill>
            <a:srgbClr val="00B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总起句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540000">
            <a:off x="2486025" y="1780540"/>
            <a:ext cx="2715260" cy="1370330"/>
          </a:xfrm>
          <a:prstGeom prst="rect">
            <a:avLst/>
          </a:prstGeom>
          <a:effectLst>
            <a:softEdge rad="50800"/>
          </a:effectLst>
          <a:scene3d>
            <a:camera prst="orthographicFront"/>
            <a:lightRig rig="threePt" dir="t"/>
          </a:scene3d>
          <a:sp3d prstMaterial="dkEdge"/>
        </p:spPr>
      </p:pic>
      <p:sp>
        <p:nvSpPr>
          <p:cNvPr id="5" name="文本框 4"/>
          <p:cNvSpPr txBox="1"/>
          <p:nvPr/>
        </p:nvSpPr>
        <p:spPr>
          <a:xfrm>
            <a:off x="4787900" y="1876425"/>
            <a:ext cx="3826510" cy="2509514"/>
          </a:xfrm>
          <a:prstGeom prst="ellipse">
            <a:avLst/>
          </a:prstGeom>
          <a:solidFill>
            <a:srgbClr val="FFC000">
              <a:alpha val="70000"/>
            </a:srgbClr>
          </a:solidFill>
        </p:spPr>
        <p:txBody>
          <a:bodyPr wrap="square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大地展示的哪些景象让你感受到了世界的奇妙？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483518"/>
            <a:ext cx="374441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A50021"/>
              </a:buClr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我们能看到植物生长的奇迹    极小的一粒种子种到地里，生根、发芽，不久就开花了，花很漂亮。</a:t>
            </a:r>
          </a:p>
        </p:txBody>
      </p:sp>
      <p:pic>
        <p:nvPicPr>
          <p:cNvPr id="150532" name="Picture 4" descr="http://58pic.ooopic.com/58pic/16/99/30/90A58PICmU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123478"/>
            <a:ext cx="3096344" cy="2520280"/>
          </a:xfrm>
          <a:prstGeom prst="rect">
            <a:avLst/>
          </a:prstGeom>
          <a:noFill/>
        </p:spPr>
      </p:pic>
      <p:pic>
        <p:nvPicPr>
          <p:cNvPr id="150536" name="Picture 8" descr="http://img.pconline.com.cn/images/upload/upc/tx/itbbs/1402/23/c21/31493398_1393150471412_mthum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2643758"/>
            <a:ext cx="3059832" cy="2499742"/>
          </a:xfrm>
          <a:prstGeom prst="rect">
            <a:avLst/>
          </a:prstGeom>
          <a:noFill/>
        </p:spPr>
      </p:pic>
      <p:cxnSp>
        <p:nvCxnSpPr>
          <p:cNvPr id="6" name="直接箭头连接符 5"/>
          <p:cNvCxnSpPr/>
          <p:nvPr/>
        </p:nvCxnSpPr>
        <p:spPr>
          <a:xfrm>
            <a:off x="2843530" y="1279525"/>
            <a:ext cx="1296670" cy="283845"/>
          </a:xfrm>
          <a:prstGeom prst="straightConnector1">
            <a:avLst/>
          </a:prstGeom>
          <a:ln w="31750">
            <a:solidFill>
              <a:srgbClr val="0066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4211960" y="699542"/>
            <a:ext cx="1368152" cy="1944216"/>
          </a:xfrm>
          <a:prstGeom prst="rect">
            <a:avLst/>
          </a:prstGeom>
          <a:solidFill>
            <a:srgbClr val="0066FF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这里破折号的作用是什么？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3779912" y="3291830"/>
            <a:ext cx="2232248" cy="504056"/>
          </a:xfrm>
          <a:prstGeom prst="roundRect">
            <a:avLst/>
          </a:prstGeom>
          <a:solidFill>
            <a:srgbClr val="FF0000">
              <a:alpha val="99000"/>
            </a:srgb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/>
              <a:t>解释说明</a:t>
            </a:r>
          </a:p>
        </p:txBody>
      </p:sp>
      <p:sp>
        <p:nvSpPr>
          <p:cNvPr id="10" name="下箭头 9"/>
          <p:cNvSpPr/>
          <p:nvPr/>
        </p:nvSpPr>
        <p:spPr>
          <a:xfrm>
            <a:off x="4788024" y="2715766"/>
            <a:ext cx="216024" cy="360040"/>
          </a:xfrm>
          <a:prstGeom prst="down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2483768" y="1203598"/>
            <a:ext cx="50405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6156176" y="195486"/>
            <a:ext cx="792088" cy="936104"/>
          </a:xfrm>
          <a:prstGeom prst="rec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012180" y="195580"/>
            <a:ext cx="2398395" cy="575945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植物生长奇妙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505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5053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053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70" decel="100000"/>
                                        <p:tgtEl>
                                          <p:spTgt spid="1505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770" decel="100000"/>
                                        <p:tgtEl>
                                          <p:spTgt spid="15053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053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150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0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150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0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animBg="1"/>
      <p:bldP spid="10" grpId="0" animBg="1"/>
      <p:bldP spid="14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699542"/>
            <a:ext cx="77048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A50021"/>
              </a:buClr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我们能看到各种水果诱人的颜色，</a:t>
            </a:r>
            <a:r>
              <a:rPr lang="zh-CN" altLang="en-US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圆润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的鲜红色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的樱桃，</a:t>
            </a:r>
            <a:r>
              <a:rPr lang="zh-CN" altLang="en-US" sz="2800" b="1" dirty="0">
                <a:solidFill>
                  <a:srgbClr val="66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深紫色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的李子</a:t>
            </a:r>
            <a:r>
              <a:rPr lang="zh-CN" altLang="en-US" sz="2800" b="1" dirty="0">
                <a:solidFill>
                  <a:srgbClr val="FFC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浅黄色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的梨。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32099" y="3147814"/>
            <a:ext cx="2592287" cy="1628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9506" name="Picture 2" descr="http://img2.zjolcdn.com/pic/0/14/32/77/14327781_48346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2355726"/>
            <a:ext cx="2962300" cy="2448272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3132098" y="2211710"/>
            <a:ext cx="2592288" cy="936104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/>
              <a:t>果实奇妙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54610" y="2610485"/>
            <a:ext cx="2798445" cy="20993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70" decel="100000"/>
                                        <p:tgtEl>
                                          <p:spTgt spid="1495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770" decel="100000"/>
                                        <p:tgtEl>
                                          <p:spTgt spid="14950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950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7" dur="770" fill="hold"/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9" dur="770" fill="hold"/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40" y="1151005"/>
            <a:ext cx="7780337" cy="2572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957" y="433316"/>
            <a:ext cx="850943" cy="697101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403648" y="1640870"/>
            <a:ext cx="6048672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我们能看到各种水果诱人的颜色，圆润的鲜红色的樱桃，深紫色的李子，浅黄色的梨。”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要读收获的喜悦之情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7" name="文本框 10"/>
          <p:cNvSpPr txBox="1"/>
          <p:nvPr/>
        </p:nvSpPr>
        <p:spPr>
          <a:xfrm>
            <a:off x="1399878" y="614680"/>
            <a:ext cx="357886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朗读指导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4" name="TextBox 11"/>
          <p:cNvSpPr txBox="1"/>
          <p:nvPr/>
        </p:nvSpPr>
        <p:spPr>
          <a:xfrm>
            <a:off x="6762013" y="1589796"/>
            <a:ext cx="1286051" cy="68480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变</a:t>
            </a:r>
            <a:endParaRPr kumimoji="1"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4696418" y="1615028"/>
            <a:ext cx="1963814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雕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饰</a:t>
            </a:r>
            <a:endParaRPr lang="zh-CN" altLang="en-US" sz="4000" u="sng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987836" y="1586856"/>
            <a:ext cx="2411346" cy="68480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波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呈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</a:t>
            </a: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1765291" y="3106360"/>
            <a:ext cx="1232466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光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辉</a:t>
            </a:r>
            <a:endParaRPr lang="zh-CN" altLang="en-US" sz="40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1"/>
          <p:cNvSpPr txBox="1"/>
          <p:nvPr/>
        </p:nvSpPr>
        <p:spPr>
          <a:xfrm>
            <a:off x="5958574" y="3107535"/>
            <a:ext cx="1393222" cy="70019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突</a:t>
            </a:r>
            <a:r>
              <a:rPr kumimoji="1"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芒</a:t>
            </a:r>
            <a:r>
              <a:rPr kumimoji="1" lang="zh-CN" altLang="en-US" sz="4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4136668" y="3107535"/>
            <a:ext cx="1500393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蜡烛</a:t>
            </a:r>
          </a:p>
        </p:txBody>
      </p:sp>
      <p:sp>
        <p:nvSpPr>
          <p:cNvPr id="20" name="矩形 19"/>
          <p:cNvSpPr/>
          <p:nvPr/>
        </p:nvSpPr>
        <p:spPr>
          <a:xfrm>
            <a:off x="2267744" y="1131590"/>
            <a:ext cx="138181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>
                <a:latin typeface="黑体" panose="02010609060101010101" pitchFamily="49" charset="-122"/>
                <a:ea typeface="宋体" panose="02010600030101010101" pitchFamily="2" charset="-122"/>
                <a:cs typeface="黑体" panose="02010609060101010101" pitchFamily="49" charset="-122"/>
              </a:rPr>
              <a:t>chén</a:t>
            </a:r>
            <a:r>
              <a:rPr lang="en-US" altLang="zh-CN" sz="3000" dirty="0" err="1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ɡ</a:t>
            </a:r>
          </a:p>
        </p:txBody>
      </p:sp>
      <p:sp>
        <p:nvSpPr>
          <p:cNvPr id="23" name="矩形 22"/>
          <p:cNvSpPr/>
          <p:nvPr/>
        </p:nvSpPr>
        <p:spPr>
          <a:xfrm>
            <a:off x="5076056" y="1203598"/>
            <a:ext cx="1211935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宋体" panose="02010600030101010101" pitchFamily="2" charset="-122"/>
                <a:cs typeface="黑体" panose="02010609060101010101" pitchFamily="49" charset="-122"/>
              </a:rPr>
              <a:t>diāo</a:t>
            </a:r>
            <a:endParaRPr lang="en-US" altLang="en-US" sz="3000" dirty="0" err="1">
              <a:latin typeface="黑体" panose="02010609060101010101" pitchFamily="49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686394" y="1131862"/>
            <a:ext cx="1115806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宋体" panose="02010600030101010101" pitchFamily="2" charset="-122"/>
                <a:cs typeface="黑体" panose="02010609060101010101" pitchFamily="49" charset="-122"/>
              </a:rPr>
              <a:t>biàn</a:t>
            </a:r>
            <a:endParaRPr lang="en-US" altLang="en-US" sz="3000" dirty="0" err="1">
              <a:latin typeface="黑体" panose="02010609060101010101" pitchFamily="49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267744" y="2643758"/>
            <a:ext cx="117888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宋体" panose="02010600030101010101" pitchFamily="2" charset="-122"/>
                <a:cs typeface="黑体" panose="02010609060101010101" pitchFamily="49" charset="-122"/>
              </a:rPr>
              <a:t>huī</a:t>
            </a:r>
            <a:endParaRPr lang="en-US" altLang="en-US" sz="3000" dirty="0" err="1">
              <a:latin typeface="黑体" panose="02010609060101010101" pitchFamily="49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893892" y="2625328"/>
            <a:ext cx="203624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>
                <a:latin typeface="黑体" panose="02010609060101010101" pitchFamily="49" charset="-122"/>
                <a:ea typeface="宋体" panose="02010600030101010101" pitchFamily="2" charset="-122"/>
                <a:cs typeface="黑体" panose="02010609060101010101" pitchFamily="49" charset="-122"/>
              </a:rPr>
              <a:t> </a:t>
            </a:r>
            <a:r>
              <a:rPr lang="en-US" sz="3000" dirty="0" err="1">
                <a:latin typeface="黑体" panose="02010609060101010101" pitchFamily="49" charset="-122"/>
                <a:ea typeface="宋体" panose="02010600030101010101" pitchFamily="2" charset="-122"/>
                <a:cs typeface="黑体" panose="02010609060101010101" pitchFamily="49" charset="-122"/>
              </a:rPr>
              <a:t>là</a:t>
            </a:r>
            <a:r>
              <a:rPr lang="en-US" sz="3000" dirty="0">
                <a:latin typeface="黑体" panose="02010609060101010101" pitchFamily="49" charset="-122"/>
                <a:ea typeface="宋体" panose="02010600030101010101" pitchFamily="2" charset="-122"/>
                <a:cs typeface="黑体" panose="02010609060101010101" pitchFamily="49" charset="-122"/>
              </a:rPr>
              <a:t> </a:t>
            </a:r>
            <a:r>
              <a:rPr lang="en-US" sz="3000" dirty="0" err="1">
                <a:latin typeface="黑体" panose="02010609060101010101" pitchFamily="49" charset="-122"/>
                <a:ea typeface="宋体" panose="02010600030101010101" pitchFamily="2" charset="-122"/>
                <a:cs typeface="黑体" panose="02010609060101010101" pitchFamily="49" charset="-122"/>
              </a:rPr>
              <a:t>zhú</a:t>
            </a:r>
            <a:endParaRPr lang="zh-CN" altLang="en-US" sz="3000" dirty="0">
              <a:latin typeface="黑体" panose="02010609060101010101" pitchFamily="49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802348" y="2625328"/>
            <a:ext cx="1018124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宋体" panose="02010600030101010101" pitchFamily="2" charset="-122"/>
                <a:cs typeface="黑体" panose="02010609060101010101" pitchFamily="49" charset="-122"/>
              </a:rPr>
              <a:t>xín</a:t>
            </a:r>
            <a:r>
              <a:rPr lang="en-US" altLang="zh-CN" sz="3000" dirty="0" err="1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ɡ</a:t>
            </a:r>
            <a:endParaRPr lang="en-US" altLang="en-US" sz="3000" dirty="0" err="1">
              <a:latin typeface="黑体" panose="02010609060101010101" pitchFamily="49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372860" y="2625090"/>
            <a:ext cx="122364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宋体" panose="02010600030101010101" pitchFamily="2" charset="-122"/>
                <a:cs typeface="黑体" panose="02010609060101010101" pitchFamily="49" charset="-122"/>
              </a:rPr>
              <a:t>mán</a:t>
            </a:r>
            <a:r>
              <a:rPr lang="en-US" altLang="zh-CN" sz="3000" dirty="0" err="1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ɡ</a:t>
            </a:r>
            <a:endParaRPr lang="en-US" altLang="en-US" sz="3000" dirty="0" err="1">
              <a:latin typeface="黑体" panose="02010609060101010101" pitchFamily="49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7351797" y="3107535"/>
            <a:ext cx="1226027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型</a:t>
            </a:r>
            <a:endParaRPr lang="zh-CN" altLang="en-US" sz="40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22678" y="1687944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814049" y="1688852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399992" y="164191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幻</a:t>
            </a:r>
          </a:p>
        </p:txBody>
      </p:sp>
      <p:sp>
        <p:nvSpPr>
          <p:cNvPr id="37" name="矩形 36"/>
          <p:cNvSpPr/>
          <p:nvPr/>
        </p:nvSpPr>
        <p:spPr>
          <a:xfrm>
            <a:off x="1835696" y="3147814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光</a:t>
            </a:r>
          </a:p>
        </p:txBody>
      </p:sp>
      <p:sp>
        <p:nvSpPr>
          <p:cNvPr id="38" name="矩形 37"/>
          <p:cNvSpPr/>
          <p:nvPr/>
        </p:nvSpPr>
        <p:spPr>
          <a:xfrm>
            <a:off x="6002148" y="3147814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光</a:t>
            </a:r>
          </a:p>
        </p:txBody>
      </p:sp>
      <p:sp>
        <p:nvSpPr>
          <p:cNvPr id="39" name="矩形 38"/>
          <p:cNvSpPr/>
          <p:nvPr/>
        </p:nvSpPr>
        <p:spPr>
          <a:xfrm>
            <a:off x="7452320" y="3147814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模</a:t>
            </a:r>
          </a:p>
        </p:txBody>
      </p:sp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505294" y="1510576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我会认</a:t>
            </a:r>
          </a:p>
        </p:txBody>
      </p:sp>
      <p:sp>
        <p:nvSpPr>
          <p:cNvPr id="51" name="矩形 50"/>
          <p:cNvSpPr/>
          <p:nvPr/>
        </p:nvSpPr>
        <p:spPr>
          <a:xfrm>
            <a:off x="1524285" y="158262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525663" y="158262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文本框 14"/>
          <p:cNvSpPr txBox="1"/>
          <p:nvPr/>
        </p:nvSpPr>
        <p:spPr>
          <a:xfrm>
            <a:off x="653667" y="42232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18" y="603851"/>
            <a:ext cx="351070" cy="38016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59" y="550061"/>
            <a:ext cx="335134" cy="47233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  <p:sp>
        <p:nvSpPr>
          <p:cNvPr id="45" name="矩形 44"/>
          <p:cNvSpPr/>
          <p:nvPr/>
        </p:nvSpPr>
        <p:spPr>
          <a:xfrm>
            <a:off x="3059832" y="1707654"/>
            <a:ext cx="648072" cy="432048"/>
          </a:xfrm>
          <a:prstGeom prst="rec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7364437" y="170473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1979712" y="3363838"/>
            <a:ext cx="216024" cy="288032"/>
          </a:xfrm>
          <a:prstGeom prst="rec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1907704" y="3147814"/>
            <a:ext cx="432048" cy="64807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6084168" y="3219822"/>
            <a:ext cx="360040" cy="504056"/>
          </a:xfrm>
          <a:prstGeom prst="rect">
            <a:avLst/>
          </a:prstGeom>
          <a:grp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6012160" y="3147814"/>
            <a:ext cx="504056" cy="64807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7452320" y="3147814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3059832" y="1707654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5796136" y="1635646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8" grpId="0"/>
      <p:bldP spid="28" grpId="1"/>
      <p:bldP spid="29" grpId="0"/>
      <p:bldP spid="29" grpId="1"/>
      <p:bldP spid="49" grpId="0" bldLvl="0" animBg="1"/>
      <p:bldP spid="64" grpId="0" animBg="1"/>
      <p:bldP spid="66" grpId="0" animBg="1"/>
      <p:bldP spid="67" grpId="0" animBg="1"/>
      <p:bldP spid="68" grpId="0" animBg="1"/>
      <p:bldP spid="69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1419622"/>
            <a:ext cx="266429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A50021"/>
              </a:buClr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夏日，树叶带给我们这么多</a:t>
            </a:r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绿荫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1419622"/>
            <a:ext cx="5220072" cy="3723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下箭头 3"/>
          <p:cNvSpPr/>
          <p:nvPr/>
        </p:nvSpPr>
        <p:spPr>
          <a:xfrm>
            <a:off x="1403648" y="2787774"/>
            <a:ext cx="288032" cy="576064"/>
          </a:xfrm>
          <a:prstGeom prst="downArrow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下箭头 4"/>
          <p:cNvSpPr/>
          <p:nvPr/>
        </p:nvSpPr>
        <p:spPr>
          <a:xfrm>
            <a:off x="1403648" y="2499742"/>
            <a:ext cx="216024" cy="504056"/>
          </a:xfrm>
          <a:prstGeom prst="down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9552" y="3003798"/>
            <a:ext cx="2160240" cy="1296144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/>
              <a:t>夏日的绿荫奇妙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1936750" y="555625"/>
            <a:ext cx="906780" cy="360045"/>
          </a:xfrm>
          <a:prstGeom prst="roundRect">
            <a:avLst/>
          </a:prstGeom>
          <a:solidFill>
            <a:srgbClr val="FFFF00">
              <a:alpha val="65000"/>
            </a:srgb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Picture 2" descr="http://img.pconline.com.cn/images/upload/upc/tx/itbbs/1412/02/c1/41532051_1417484062292_mthum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571750"/>
            <a:ext cx="2700808" cy="2571750"/>
          </a:xfrm>
          <a:prstGeom prst="rect">
            <a:avLst/>
          </a:prstGeom>
          <a:noFill/>
        </p:spPr>
      </p:pic>
      <p:pic>
        <p:nvPicPr>
          <p:cNvPr id="4" name="Picture 4" descr="http://www.photophoto.cn/m10/018/055/01805500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51919" y="2571750"/>
            <a:ext cx="2616225" cy="2571750"/>
          </a:xfrm>
          <a:prstGeom prst="rect">
            <a:avLst/>
          </a:prstGeom>
          <a:noFill/>
        </p:spPr>
      </p:pic>
      <p:pic>
        <p:nvPicPr>
          <p:cNvPr id="155650" name="Picture 2" descr="http://qh.people.com.cn/NMediaFile/2017/0930/LOCAL20170930153700019887474763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2571750"/>
            <a:ext cx="2771800" cy="2571750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5271770" y="2680970"/>
            <a:ext cx="2254885" cy="1356995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800" dirty="0"/>
              <a:t>秋天的光芒、动物、风和落叶奇妙</a:t>
            </a:r>
          </a:p>
        </p:txBody>
      </p:sp>
      <p:sp>
        <p:nvSpPr>
          <p:cNvPr id="2" name="矩形 1"/>
          <p:cNvSpPr/>
          <p:nvPr/>
        </p:nvSpPr>
        <p:spPr>
          <a:xfrm>
            <a:off x="0" y="555526"/>
            <a:ext cx="8820472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A50021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秋天带着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金黄色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的光辉神奇地来到了，那时，道路上好像洒满了光芒。蝴蝶张开漂亮的翅膀在空中翩翩起舞。</a:t>
            </a: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A50021"/>
              </a:buClr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鸟儿为了建造它们的房子，衔着泥土振翅飞翔。</a:t>
            </a: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A50021"/>
              </a:buClr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我们领略秋风的劲吹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树枝颤动，树叶飘落 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9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1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70" decel="100000"/>
                                        <p:tgtEl>
                                          <p:spTgt spid="1556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770" decel="100000"/>
                                        <p:tgtEl>
                                          <p:spTgt spid="15565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565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0" dur="770" fill="hold"/>
                                        <p:tgtEl>
                                          <p:spTgt spid="155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5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2" dur="770" fill="hold"/>
                                        <p:tgtEl>
                                          <p:spTgt spid="155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5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55526"/>
            <a:ext cx="374441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A50021"/>
              </a:buClr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冬天，我们看到了房檐下垂下的冰柱，它们好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一把把锋利的刀剑在阳光下闪耀。等到积雪融化时，从房檐上落下的小水滴，就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一颗颗珍珠。</a:t>
            </a:r>
          </a:p>
        </p:txBody>
      </p:sp>
      <p:sp>
        <p:nvSpPr>
          <p:cNvPr id="3" name="矩形 2"/>
          <p:cNvSpPr/>
          <p:nvPr/>
        </p:nvSpPr>
        <p:spPr>
          <a:xfrm>
            <a:off x="3059832" y="3507854"/>
            <a:ext cx="2843808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把冰雪比作刀剑     把水滴比作珍珠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2283718"/>
            <a:ext cx="1253978" cy="67590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文本框 9"/>
          <p:cNvSpPr txBox="1"/>
          <p:nvPr/>
        </p:nvSpPr>
        <p:spPr>
          <a:xfrm>
            <a:off x="4499992" y="2427734"/>
            <a:ext cx="862338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比喻</a:t>
            </a:r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555526"/>
            <a:ext cx="3131840" cy="2283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6674" name="Picture 2" descr="http://pic.58pic.com/58pic/13/09/51/67C58PICzdp_10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2859782"/>
            <a:ext cx="3131840" cy="2283718"/>
          </a:xfrm>
          <a:prstGeom prst="rect">
            <a:avLst/>
          </a:prstGeom>
          <a:noFill/>
        </p:spPr>
      </p:pic>
      <p:sp>
        <p:nvSpPr>
          <p:cNvPr id="8" name="Freeform 9"/>
          <p:cNvSpPr/>
          <p:nvPr/>
        </p:nvSpPr>
        <p:spPr bwMode="gray">
          <a:xfrm rot="284114" flipH="1" flipV="1">
            <a:off x="3798735" y="1993334"/>
            <a:ext cx="798433" cy="256462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Freeform 9"/>
          <p:cNvSpPr/>
          <p:nvPr/>
        </p:nvSpPr>
        <p:spPr bwMode="gray">
          <a:xfrm rot="1702913" flipH="1">
            <a:off x="3723227" y="3057284"/>
            <a:ext cx="828689" cy="286949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42665" y="782955"/>
            <a:ext cx="2292985" cy="93599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/>
              <a:t>冬天的冰雪奇妙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6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6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 build="p"/>
      <p:bldP spid="8" grpId="1" animBg="1"/>
      <p:bldP spid="10" grpId="1" animBg="1"/>
      <p:bldP spid="7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47664" y="1203598"/>
            <a:ext cx="6174432" cy="2553335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大地上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有春天的植物生长，夏日的树荫，秋天的光芒、动物、风和落叶，冬天的冰雪等等事物，让我们感到奇妙。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表达了作者对大自然的热爱之情。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860233" y="845974"/>
            <a:ext cx="6840537" cy="64171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仿写一段描写奇妙世界的比喻句。</a:t>
            </a: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467544" y="1779662"/>
            <a:ext cx="8135937" cy="26511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调皮的雨点儿像谁扔下来的钢珠一样砸在河面上，溅起高高的水花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;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像筛豆子似的往下直掉，打碎了如镜的湖面，吓跑了原本想跳上水面看看雨景的小鱼儿。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23528" y="520906"/>
            <a:ext cx="2099196" cy="561692"/>
            <a:chOff x="755576" y="411510"/>
            <a:chExt cx="2099196" cy="561692"/>
          </a:xfrm>
        </p:grpSpPr>
        <p:sp>
          <p:nvSpPr>
            <p:cNvPr id="6" name="文本框 9"/>
            <p:cNvSpPr txBox="1"/>
            <p:nvPr/>
          </p:nvSpPr>
          <p:spPr>
            <a:xfrm>
              <a:off x="1331640" y="411510"/>
              <a:ext cx="152313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小练笔</a:t>
              </a: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411510"/>
              <a:ext cx="559476" cy="54546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7" name="Rectangle 1"/>
          <p:cNvSpPr>
            <a:spLocks noChangeArrowheads="1"/>
          </p:cNvSpPr>
          <p:nvPr/>
        </p:nvSpPr>
        <p:spPr bwMode="auto">
          <a:xfrm>
            <a:off x="1782867" y="1351489"/>
            <a:ext cx="6912768" cy="1076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齐</a:t>
            </a: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读课文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最后两自然段</a:t>
            </a: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，看看这两段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告诉了我们什么？</a:t>
            </a:r>
            <a:endParaRPr kumimoji="0" lang="zh-CN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734820"/>
            <a:ext cx="1872615" cy="26841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8008" y="829335"/>
            <a:ext cx="7848872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只要我们仔细地观察、寻找，就能从极普通的事物中找各种      形状的卵石，三桅小船的模型，颜色各异的羽毛。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是的，世界上存在的奇妙的事物是无穷的，只要我们去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寻找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123728" y="3435846"/>
            <a:ext cx="2376264" cy="108012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这里指</a:t>
            </a:r>
            <a:r>
              <a:rPr lang="zh-CN" altLang="zh-CN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留心观察 感悟奇妙</a:t>
            </a:r>
          </a:p>
        </p:txBody>
      </p:sp>
      <p:sp>
        <p:nvSpPr>
          <p:cNvPr id="4" name="下箭头 3"/>
          <p:cNvSpPr/>
          <p:nvPr/>
        </p:nvSpPr>
        <p:spPr>
          <a:xfrm>
            <a:off x="2915816" y="2931790"/>
            <a:ext cx="216024" cy="360040"/>
          </a:xfrm>
          <a:prstGeom prst="downArrow">
            <a:avLst/>
          </a:prstGeom>
          <a:solidFill>
            <a:srgbClr val="00B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3419872" y="1491630"/>
            <a:ext cx="720080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5220335" y="3147695"/>
            <a:ext cx="3210560" cy="1665766"/>
            <a:chOff x="5354633" y="3147814"/>
            <a:chExt cx="3210396" cy="1008111"/>
          </a:xfrm>
        </p:grpSpPr>
        <p:sp>
          <p:nvSpPr>
            <p:cNvPr id="10" name="矩形 9"/>
            <p:cNvSpPr/>
            <p:nvPr/>
          </p:nvSpPr>
          <p:spPr>
            <a:xfrm>
              <a:off x="5629594" y="3280353"/>
              <a:ext cx="2736304" cy="7255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  这两段和文中哪段对应？有什么作用？</a:t>
              </a:r>
            </a:p>
          </p:txBody>
        </p:sp>
        <p:sp>
          <p:nvSpPr>
            <p:cNvPr id="11" name="云形标注 10"/>
            <p:cNvSpPr/>
            <p:nvPr/>
          </p:nvSpPr>
          <p:spPr bwMode="auto">
            <a:xfrm>
              <a:off x="5354633" y="3147814"/>
              <a:ext cx="3210396" cy="1008111"/>
            </a:xfrm>
            <a:prstGeom prst="cloudCallout">
              <a:avLst>
                <a:gd name="adj1" fmla="val -65523"/>
                <a:gd name="adj2" fmla="val -129009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71206" y="1346091"/>
            <a:ext cx="5904656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最后</a:t>
            </a:r>
            <a:r>
              <a:rPr lang="zh-CN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两段与第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自然段是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首尾</a:t>
            </a:r>
            <a:r>
              <a:rPr lang="zh-CN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照应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关系。</a:t>
            </a:r>
            <a:r>
              <a:rPr lang="zh-CN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文末总结，与文首照应，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更加强烈的表达了作者的思想感情</a:t>
            </a:r>
            <a:r>
              <a:rPr lang="zh-CN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04022" y="898803"/>
            <a:ext cx="7632848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讨论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：结合生活，说说你对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一切看上去都是有生命的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这句话的理解。（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课后第二题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07704" y="1923678"/>
            <a:ext cx="5976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</a:p>
        </p:txBody>
      </p:sp>
      <p:sp>
        <p:nvSpPr>
          <p:cNvPr id="7" name="矩形 6"/>
          <p:cNvSpPr/>
          <p:nvPr/>
        </p:nvSpPr>
        <p:spPr>
          <a:xfrm>
            <a:off x="1097915" y="2111375"/>
            <a:ext cx="6948170" cy="203581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28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自然界的万事万物都是在变化当中的，都是美的，但这种美需要我们去寻找。比如家中的植物，它的发芽、长叶、开花，只要仔细观察，就能发现它的美丽。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40" y="1151005"/>
            <a:ext cx="7780337" cy="314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文本框 6"/>
          <p:cNvSpPr txBox="1"/>
          <p:nvPr/>
        </p:nvSpPr>
        <p:spPr>
          <a:xfrm>
            <a:off x="1330268" y="1416603"/>
            <a:ext cx="6696744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翩翩起舞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斤斤计较  亭亭玉立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头头是道  念念不忘  心心相印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 </a:t>
            </a:r>
          </a:p>
        </p:txBody>
      </p:sp>
      <p:sp>
        <p:nvSpPr>
          <p:cNvPr id="17" name="文本框 11"/>
          <p:cNvSpPr txBox="1"/>
          <p:nvPr/>
        </p:nvSpPr>
        <p:spPr>
          <a:xfrm>
            <a:off x="1282707" y="488657"/>
            <a:ext cx="426681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词语积累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198" y="465178"/>
            <a:ext cx="447979" cy="539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12943" y="1397136"/>
            <a:ext cx="614114" cy="810101"/>
            <a:chOff x="912943" y="1201103"/>
            <a:chExt cx="614114" cy="810101"/>
          </a:xfrm>
        </p:grpSpPr>
        <p:sp>
          <p:nvSpPr>
            <p:cNvPr id="10" name="椭圆 9"/>
            <p:cNvSpPr/>
            <p:nvPr/>
          </p:nvSpPr>
          <p:spPr>
            <a:xfrm>
              <a:off x="933096" y="1201103"/>
              <a:ext cx="593961" cy="810101"/>
            </a:xfrm>
            <a:prstGeom prst="ellipse">
              <a:avLst/>
            </a:prstGeom>
            <a:solidFill>
              <a:srgbClr val="DCFDFF"/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Rectangle 2"/>
            <p:cNvSpPr>
              <a:spLocks noChangeArrowheads="1"/>
            </p:cNvSpPr>
            <p:nvPr/>
          </p:nvSpPr>
          <p:spPr bwMode="auto">
            <a:xfrm>
              <a:off x="912943" y="1271110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r>
                <a:rPr lang="zh-CN" altLang="en-US" sz="41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乘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6520914" y="1560913"/>
            <a:ext cx="1779974" cy="561692"/>
          </a:xfrm>
          <a:prstGeom prst="rect">
            <a:avLst/>
          </a:prstGeom>
          <a:solidFill>
            <a:srgbClr val="FDFEC3"/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千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乘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之国</a:t>
            </a:r>
          </a:p>
        </p:txBody>
      </p:sp>
      <p:sp>
        <p:nvSpPr>
          <p:cNvPr id="6" name="矩形 5"/>
          <p:cNvSpPr/>
          <p:nvPr/>
        </p:nvSpPr>
        <p:spPr>
          <a:xfrm>
            <a:off x="6660232" y="1131590"/>
            <a:ext cx="1033780" cy="49911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en-US" altLang="zh-CN" sz="2800" b="1" dirty="0" err="1">
                <a:latin typeface="黑体" panose="02010609060101010101" pitchFamily="49" charset="-122"/>
                <a:cs typeface="黑体" panose="02010609060101010101" pitchFamily="49" charset="-122"/>
              </a:rPr>
              <a:t>shèn</a:t>
            </a:r>
            <a:r>
              <a:rPr lang="en-US" altLang="zh-CN" sz="2800" dirty="0" err="1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ɡ</a:t>
            </a:r>
            <a:endParaRPr lang="en-US" altLang="zh-CN" sz="2800" b="1" dirty="0" err="1">
              <a:latin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35696" y="1491630"/>
            <a:ext cx="3370153" cy="62324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在大树下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凉。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162967" y="431959"/>
            <a:ext cx="1564685" cy="559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多音字</a:t>
            </a:r>
            <a:endParaRPr lang="zh-CN" altLang="en-US" sz="2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19872" y="1059582"/>
            <a:ext cx="1152127" cy="499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>
                <a:latin typeface="黑体" panose="02010609060101010101" pitchFamily="49" charset="-122"/>
                <a:cs typeface="黑体" panose="02010609060101010101" pitchFamily="49" charset="-122"/>
              </a:rPr>
              <a:t>chén</a:t>
            </a:r>
            <a:r>
              <a:rPr lang="en-US" altLang="zh-CN" sz="2800" dirty="0" err="1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ɡ</a:t>
            </a:r>
            <a:endParaRPr lang="en-US" altLang="zh-CN" sz="2800" b="1" dirty="0" err="1">
              <a:latin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847802" y="2696458"/>
            <a:ext cx="5343488" cy="56169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我们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奇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妙的世界。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912943" y="2977304"/>
            <a:ext cx="614114" cy="810101"/>
            <a:chOff x="912943" y="3087053"/>
            <a:chExt cx="614114" cy="810101"/>
          </a:xfrm>
        </p:grpSpPr>
        <p:sp>
          <p:nvSpPr>
            <p:cNvPr id="7" name="椭圆 6"/>
            <p:cNvSpPr/>
            <p:nvPr/>
          </p:nvSpPr>
          <p:spPr>
            <a:xfrm>
              <a:off x="933096" y="3087053"/>
              <a:ext cx="593961" cy="810101"/>
            </a:xfrm>
            <a:prstGeom prst="ellipse">
              <a:avLst/>
            </a:prstGeom>
            <a:solidFill>
              <a:srgbClr val="DCFDFF"/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Rectangle 2"/>
            <p:cNvSpPr>
              <a:spLocks noChangeArrowheads="1"/>
            </p:cNvSpPr>
            <p:nvPr/>
          </p:nvSpPr>
          <p:spPr bwMode="auto">
            <a:xfrm>
              <a:off x="912943" y="3157060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r>
                <a:rPr lang="zh-CN" altLang="en-US" sz="41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奇</a:t>
              </a:r>
            </a:p>
          </p:txBody>
        </p:sp>
      </p:grpSp>
      <p:sp>
        <p:nvSpPr>
          <p:cNvPr id="32" name="矩形 31"/>
          <p:cNvSpPr/>
          <p:nvPr/>
        </p:nvSpPr>
        <p:spPr>
          <a:xfrm>
            <a:off x="2662339" y="2211710"/>
            <a:ext cx="613517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>
                <a:latin typeface="黑体" panose="02010609060101010101" pitchFamily="49" charset="-122"/>
                <a:cs typeface="黑体" panose="02010609060101010101" pitchFamily="49" charset="-122"/>
              </a:rPr>
              <a:t>qí</a:t>
            </a:r>
          </a:p>
        </p:txBody>
      </p:sp>
      <p:sp>
        <p:nvSpPr>
          <p:cNvPr id="51" name="矩形 50"/>
          <p:cNvSpPr/>
          <p:nvPr/>
        </p:nvSpPr>
        <p:spPr>
          <a:xfrm>
            <a:off x="1790700" y="3746500"/>
            <a:ext cx="5886450" cy="483870"/>
          </a:xfrm>
          <a:prstGeom prst="rect">
            <a:avLst/>
          </a:prstGeom>
          <a:solidFill>
            <a:srgbClr val="FDFEC3"/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今天我们数学课学的是对</a:t>
            </a:r>
            <a:r>
              <a:rPr lang="zh-CN" altLang="en-US" sz="27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奇</a:t>
            </a:r>
            <a:r>
              <a:rPr lang="zh-CN" altLang="en-US" sz="27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数</a:t>
            </a:r>
            <a:r>
              <a:rPr lang="zh-CN" altLang="en-US" sz="27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的认识。</a:t>
            </a:r>
          </a:p>
        </p:txBody>
      </p:sp>
      <p:sp>
        <p:nvSpPr>
          <p:cNvPr id="52" name="矩形 51"/>
          <p:cNvSpPr/>
          <p:nvPr/>
        </p:nvSpPr>
        <p:spPr>
          <a:xfrm>
            <a:off x="5555476" y="3261985"/>
            <a:ext cx="487954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sz="2700" b="1" dirty="0" err="1">
                <a:latin typeface="黑体" panose="02010609060101010101" pitchFamily="49" charset="-122"/>
                <a:ea typeface="宋体" panose="02010600030101010101" pitchFamily="2" charset="-122"/>
                <a:cs typeface="黑体" panose="02010609060101010101" pitchFamily="49" charset="-122"/>
              </a:rPr>
              <a:t>jī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  <p:bldP spid="9" grpId="0" bldLvl="0" animBg="1"/>
      <p:bldP spid="8" grpId="0"/>
      <p:bldP spid="23" grpId="0" bldLvl="0" animBg="1"/>
      <p:bldP spid="32" grpId="0"/>
      <p:bldP spid="51" grpId="0" bldLvl="0" animBg="1"/>
      <p:bldP spid="5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216222" y="2067273"/>
            <a:ext cx="252095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我们奇妙的世界</a:t>
            </a:r>
          </a:p>
        </p:txBody>
      </p:sp>
      <p:sp>
        <p:nvSpPr>
          <p:cNvPr id="3" name="AutoShape 3"/>
          <p:cNvSpPr/>
          <p:nvPr/>
        </p:nvSpPr>
        <p:spPr bwMode="auto">
          <a:xfrm>
            <a:off x="2627635" y="482948"/>
            <a:ext cx="215900" cy="4176712"/>
          </a:xfrm>
          <a:prstGeom prst="leftBrace">
            <a:avLst>
              <a:gd name="adj1" fmla="val 161213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843535" y="1130648"/>
            <a:ext cx="10080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天空</a:t>
            </a:r>
          </a:p>
        </p:txBody>
      </p:sp>
      <p:sp>
        <p:nvSpPr>
          <p:cNvPr id="5" name="AutoShape 5"/>
          <p:cNvSpPr/>
          <p:nvPr/>
        </p:nvSpPr>
        <p:spPr bwMode="auto">
          <a:xfrm>
            <a:off x="3996060" y="698848"/>
            <a:ext cx="71437" cy="1511300"/>
          </a:xfrm>
          <a:prstGeom prst="leftBrace">
            <a:avLst>
              <a:gd name="adj1" fmla="val 176298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4213547" y="411510"/>
            <a:ext cx="172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清晨：太阳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4211960" y="914748"/>
            <a:ext cx="2089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雨中、雨后</a:t>
            </a: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4213547" y="1371948"/>
            <a:ext cx="21605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傍晚</a:t>
            </a: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4213865" y="1829465"/>
            <a:ext cx="18002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夜晚</a:t>
            </a:r>
          </a:p>
        </p:txBody>
      </p:sp>
      <p:sp>
        <p:nvSpPr>
          <p:cNvPr id="10" name="AutoShape 10"/>
          <p:cNvSpPr/>
          <p:nvPr/>
        </p:nvSpPr>
        <p:spPr bwMode="auto">
          <a:xfrm>
            <a:off x="5940747" y="555973"/>
            <a:ext cx="71438" cy="1727200"/>
          </a:xfrm>
          <a:prstGeom prst="rightBrace">
            <a:avLst>
              <a:gd name="adj1" fmla="val 201480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6156647" y="987773"/>
            <a:ext cx="107950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景色美丽</a:t>
            </a: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2987997" y="3435698"/>
            <a:ext cx="9366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大地</a:t>
            </a:r>
          </a:p>
        </p:txBody>
      </p:sp>
      <p:sp>
        <p:nvSpPr>
          <p:cNvPr id="13" name="AutoShape 13"/>
          <p:cNvSpPr/>
          <p:nvPr/>
        </p:nvSpPr>
        <p:spPr bwMode="auto">
          <a:xfrm>
            <a:off x="4067497" y="2859435"/>
            <a:ext cx="73025" cy="1655763"/>
          </a:xfrm>
          <a:prstGeom prst="leftBrace">
            <a:avLst>
              <a:gd name="adj1" fmla="val 188949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4427860" y="2714973"/>
            <a:ext cx="14398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春天</a:t>
            </a:r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4427860" y="3291235"/>
            <a:ext cx="10080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夏日</a:t>
            </a:r>
          </a:p>
        </p:txBody>
      </p:sp>
      <p:sp>
        <p:nvSpPr>
          <p:cNvPr id="16" name="Text Box 16"/>
          <p:cNvSpPr txBox="1">
            <a:spLocks noChangeArrowheads="1"/>
          </p:cNvSpPr>
          <p:nvPr/>
        </p:nvSpPr>
        <p:spPr bwMode="auto">
          <a:xfrm>
            <a:off x="4427860" y="3748435"/>
            <a:ext cx="86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秋天</a:t>
            </a:r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4427860" y="4299298"/>
            <a:ext cx="86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冬天</a:t>
            </a:r>
          </a:p>
        </p:txBody>
      </p:sp>
      <p:sp>
        <p:nvSpPr>
          <p:cNvPr id="18" name="AutoShape 18"/>
          <p:cNvSpPr/>
          <p:nvPr/>
        </p:nvSpPr>
        <p:spPr bwMode="auto">
          <a:xfrm>
            <a:off x="5796285" y="2714973"/>
            <a:ext cx="144462" cy="1873250"/>
          </a:xfrm>
          <a:prstGeom prst="rightBrace">
            <a:avLst>
              <a:gd name="adj1" fmla="val 108059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9" name="Text Box 19"/>
          <p:cNvSpPr txBox="1">
            <a:spLocks noChangeArrowheads="1"/>
          </p:cNvSpPr>
          <p:nvPr/>
        </p:nvSpPr>
        <p:spPr bwMode="auto">
          <a:xfrm>
            <a:off x="6155695" y="3113435"/>
            <a:ext cx="1081087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财富丰富</a:t>
            </a:r>
          </a:p>
        </p:txBody>
      </p:sp>
      <p:sp>
        <p:nvSpPr>
          <p:cNvPr id="20" name="AutoShape 20"/>
          <p:cNvSpPr/>
          <p:nvPr/>
        </p:nvSpPr>
        <p:spPr bwMode="auto">
          <a:xfrm>
            <a:off x="7164710" y="1203673"/>
            <a:ext cx="215900" cy="2808287"/>
          </a:xfrm>
          <a:prstGeom prst="rightBrace">
            <a:avLst>
              <a:gd name="adj1" fmla="val 108395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" name="Text Box 21"/>
          <p:cNvSpPr txBox="1">
            <a:spLocks noChangeArrowheads="1"/>
          </p:cNvSpPr>
          <p:nvPr/>
        </p:nvSpPr>
        <p:spPr bwMode="auto">
          <a:xfrm>
            <a:off x="7596510" y="2427635"/>
            <a:ext cx="12239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喜爱</a:t>
            </a:r>
          </a:p>
        </p:txBody>
      </p:sp>
      <p:sp>
        <p:nvSpPr>
          <p:cNvPr id="22" name="文本框 14"/>
          <p:cNvSpPr txBox="1"/>
          <p:nvPr/>
        </p:nvSpPr>
        <p:spPr>
          <a:xfrm>
            <a:off x="624428" y="411510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结构梳理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77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0" dur="770" decel="100000"/>
                                        <p:tgtEl>
                                          <p:spTgt spid="2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42" dur="77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4" dur="77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  <p:bldP spid="3" grpId="0" animBg="1"/>
      <p:bldP spid="4" grpId="0" autoUpdateAnimBg="0"/>
      <p:bldP spid="5" grpId="0" animBg="1"/>
      <p:bldP spid="6" grpId="0" bldLvl="0" animBg="1" autoUpdateAnimBg="0"/>
      <p:bldP spid="7" grpId="0" autoUpdateAnimBg="0"/>
      <p:bldP spid="8" grpId="0" bldLvl="0" animBg="1" autoUpdateAnimBg="0"/>
      <p:bldP spid="10" grpId="0" animBg="1"/>
      <p:bldP spid="11" grpId="0" autoUpdateAnimBg="0"/>
      <p:bldP spid="12" grpId="0" autoUpdateAnimBg="0"/>
      <p:bldP spid="13" grpId="0" animBg="1"/>
      <p:bldP spid="17" grpId="0" autoUpdateAnimBg="0"/>
      <p:bldP spid="18" grpId="0" animBg="1"/>
      <p:bldP spid="19" grpId="0" bldLvl="0" animBg="1" autoUpdateAnimBg="0"/>
      <p:bldP spid="20" grpId="0" animBg="1"/>
      <p:bldP spid="21" grpId="0" autoUpdateAnimBg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"/>
          <p:cNvSpPr txBox="1"/>
          <p:nvPr/>
        </p:nvSpPr>
        <p:spPr>
          <a:xfrm>
            <a:off x="624427" y="411510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主题概括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03648" y="915566"/>
            <a:ext cx="6174432" cy="3538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天空的日出、（    ）、雨点、（     ）、星星，还有春天的植物生长、</a:t>
            </a:r>
            <a:r>
              <a:rPr lang="en-US" altLang="zh-CN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           )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、秋天的落叶、</a:t>
            </a:r>
            <a:r>
              <a:rPr lang="en-US" altLang="zh-CN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             )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这些事物，都是平常我们见过的、极普通的事物。可是作者却用一双寻找的眼睛发现了它们的奇妙。看来，生活不是没有美，而是缺少发现美的眼睛。</a:t>
            </a:r>
            <a:r>
              <a:rPr lang="zh-CN" altLang="en-US" sz="2800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0" y="987574"/>
            <a:ext cx="122413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云彩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411760" y="1707654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夏日的树荫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763688" y="2139702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冬天的冰雪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763306" y="1375807"/>
            <a:ext cx="122413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落日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2" name="Picture 2" descr="http://www.ivsky.com/Photo/OriginalImages/ZiranFengguang/ziranfengjing/gebishamo_gebi_051116/187.jpg"/>
          <p:cNvPicPr>
            <a:picLocks noChangeAspect="1" noChangeArrowheads="1"/>
          </p:cNvPicPr>
          <p:nvPr/>
        </p:nvPicPr>
        <p:blipFill>
          <a:blip r:embed="rId2" cstate="print"/>
          <a:srcRect t="-2173" b="2173"/>
          <a:stretch>
            <a:fillRect/>
          </a:stretch>
        </p:blipFill>
        <p:spPr bwMode="auto">
          <a:xfrm>
            <a:off x="1534418" y="885091"/>
            <a:ext cx="6081514" cy="3514608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6354043" y="3823635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戈壁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10490" y="321861"/>
            <a:ext cx="2389406" cy="561692"/>
            <a:chOff x="266" y="1007"/>
            <a:chExt cx="3763" cy="885"/>
          </a:xfrm>
        </p:grpSpPr>
        <p:sp>
          <p:nvSpPr>
            <p:cNvPr id="6" name="文本框 14"/>
            <p:cNvSpPr txBox="1"/>
            <p:nvPr/>
          </p:nvSpPr>
          <p:spPr>
            <a:xfrm>
              <a:off x="988" y="1007"/>
              <a:ext cx="3041" cy="885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拓展延伸</a:t>
              </a: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6" y="1090"/>
              <a:ext cx="578" cy="71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6" name="Picture 2" descr="http://p2.so.qhmsg.com/t017c9d48b6e7de2e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AutoShape 2" descr="http://img.taopic.com/uploads/allimg/140419/240423-14041ZJ9341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4932" name="AutoShape 4" descr="http://img.taopic.com/uploads/allimg/140419/240423-14041ZJ9341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4934" name="AutoShape 6" descr="http://img.taopic.com/uploads/allimg/140419/240423-14041ZJ9341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24936" name="Picture 8" descr="http://p0.so.qhimgs1.com/t01b0162b9b6e61bb4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827584" y="483518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雪山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4" name="Picture 2" descr="http://img.pconline.com.cn/images/upload/upc/tx/photoblog/1412/06/c0/286720_286720_1417835291064_mthum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1115616" y="699542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42745" y="1073150"/>
            <a:ext cx="655637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生活中从不缺少美，只是缺少发现美的眼睛。</a:t>
            </a:r>
            <a:endParaRPr lang="zh-CN" altLang="en-US"/>
          </a:p>
          <a:p>
            <a:r>
              <a:rPr lang="zh-CN" altLang="en-US"/>
              <a:t>                                                                                                                  </a:t>
            </a:r>
            <a:r>
              <a:rPr lang="zh-CN" altLang="en-US" sz="2400"/>
              <a:t> </a:t>
            </a:r>
          </a:p>
          <a:p>
            <a:r>
              <a:rPr lang="zh-CN" altLang="en-US" sz="2400"/>
              <a:t>                                                                   </a:t>
            </a:r>
            <a:r>
              <a:rPr lang="en-US" altLang="zh-CN" sz="2400"/>
              <a:t>——</a:t>
            </a:r>
            <a:r>
              <a:rPr lang="zh-CN" altLang="en-US" sz="2400"/>
              <a:t>罗丹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4480" y="1942465"/>
            <a:ext cx="2224405" cy="1939290"/>
          </a:xfrm>
          <a:prstGeom prst="ellips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317392" y="1793966"/>
            <a:ext cx="7877065" cy="930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例：开始，天空呈粉红色，慢慢地变成了蔚蓝色，太阳就像一个大火球一样升起来了。</a:t>
            </a:r>
          </a:p>
        </p:txBody>
      </p:sp>
      <p:sp>
        <p:nvSpPr>
          <p:cNvPr id="2" name="矩形 1"/>
          <p:cNvSpPr/>
          <p:nvPr/>
        </p:nvSpPr>
        <p:spPr>
          <a:xfrm>
            <a:off x="95885" y="973227"/>
            <a:ext cx="107381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仿照例子写句子。</a:t>
            </a:r>
          </a:p>
        </p:txBody>
      </p:sp>
      <p:sp>
        <p:nvSpPr>
          <p:cNvPr id="5" name="矩形 4"/>
          <p:cNvSpPr/>
          <p:nvPr/>
        </p:nvSpPr>
        <p:spPr>
          <a:xfrm>
            <a:off x="915209" y="3152636"/>
            <a:ext cx="697547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火红的枫叶就像火花一样纷纷地飘落下来。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79705" y="411480"/>
            <a:ext cx="2374900" cy="561340"/>
            <a:chOff x="283" y="648"/>
            <a:chExt cx="3740" cy="884"/>
          </a:xfrm>
        </p:grpSpPr>
        <p:sp>
          <p:nvSpPr>
            <p:cNvPr id="10" name="文本框 14"/>
            <p:cNvSpPr txBox="1"/>
            <p:nvPr/>
          </p:nvSpPr>
          <p:spPr>
            <a:xfrm>
              <a:off x="983" y="648"/>
              <a:ext cx="3041" cy="885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课堂演练</a:t>
              </a: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3" y="731"/>
              <a:ext cx="578" cy="71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  <p:bldP spid="5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3" name="Rectangle 1"/>
          <p:cNvSpPr>
            <a:spLocks noChangeArrowheads="1"/>
          </p:cNvSpPr>
          <p:nvPr/>
        </p:nvSpPr>
        <p:spPr bwMode="auto">
          <a:xfrm>
            <a:off x="611560" y="741760"/>
            <a:ext cx="7488832" cy="31692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98120" algn="l"/>
              </a:tabLst>
            </a:pP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二、</a:t>
            </a: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填空。</a:t>
            </a:r>
            <a:endParaRPr kumimoji="0" lang="zh-CN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98120" algn="l"/>
              </a:tabLst>
            </a:pP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有时，云彩在（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）的天空中飞翔，它们就如同经过（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）一样，呈现出（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）形状，告诉我们许多美妙的故事。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/>
            </a:r>
            <a:b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冬天，我们看到了房檐上垂下的水柱，它们好像（                     ）在阳光下闪耀。等到   （       ）融化时，从房檐上落下的（       ），就像一颗颗珍珠。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940152" y="3003798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小水滴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15616" y="3075806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积雪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43608" y="2643758"/>
            <a:ext cx="32403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一把把锋利的刀剑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860032" y="1563638"/>
            <a:ext cx="1944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各种奇妙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63688" y="1563638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雕饰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491880" y="1203598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蓝色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1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793" grpId="0" bldLvl="0" animBg="1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699542"/>
            <a:ext cx="7344816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三、特别享受地读课文给家长听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与爸爸妈妈互相讲讲自己眼中世界的奇妙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!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68962" name="Picture 2" descr="http://p0.so.qhimgs1.com/t017fa798dd6b149a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51670"/>
            <a:ext cx="2592288" cy="2095104"/>
          </a:xfrm>
          <a:prstGeom prst="rect">
            <a:avLst/>
          </a:prstGeom>
          <a:noFill/>
        </p:spPr>
      </p:pic>
      <p:pic>
        <p:nvPicPr>
          <p:cNvPr id="168964" name="Picture 4" descr="http://p0.so.qhimgs1.com/t01f6fe26963af99bf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2211709"/>
            <a:ext cx="2664296" cy="2931791"/>
          </a:xfrm>
          <a:prstGeom prst="rect">
            <a:avLst/>
          </a:prstGeom>
          <a:noFill/>
        </p:spPr>
      </p:pic>
      <p:pic>
        <p:nvPicPr>
          <p:cNvPr id="168966" name="Picture 6" descr="http://p0.so.qhimgs1.com/t015e1ddd57f5da7c5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1851670"/>
            <a:ext cx="2976265" cy="213970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文本框 64"/>
          <p:cNvSpPr txBox="1"/>
          <p:nvPr/>
        </p:nvSpPr>
        <p:spPr>
          <a:xfrm>
            <a:off x="1043608" y="1364531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呈</a:t>
            </a:r>
            <a:endParaRPr lang="en-US" altLang="zh-CN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4" name="文本框 64"/>
          <p:cNvSpPr txBox="1"/>
          <p:nvPr/>
        </p:nvSpPr>
        <p:spPr>
          <a:xfrm>
            <a:off x="2339752" y="1364531"/>
            <a:ext cx="999303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幻</a:t>
            </a:r>
          </a:p>
        </p:txBody>
      </p:sp>
      <p:sp>
        <p:nvSpPr>
          <p:cNvPr id="12296" name="文本框 64"/>
          <p:cNvSpPr txBox="1"/>
          <p:nvPr/>
        </p:nvSpPr>
        <p:spPr>
          <a:xfrm>
            <a:off x="3635896" y="1364531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蜡</a:t>
            </a:r>
          </a:p>
        </p:txBody>
      </p:sp>
      <p:sp>
        <p:nvSpPr>
          <p:cNvPr id="12298" name="文本框 64"/>
          <p:cNvSpPr txBox="1"/>
          <p:nvPr/>
        </p:nvSpPr>
        <p:spPr>
          <a:xfrm>
            <a:off x="4860032" y="1364531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烛</a:t>
            </a:r>
          </a:p>
        </p:txBody>
      </p:sp>
      <p:sp>
        <p:nvSpPr>
          <p:cNvPr id="12300" name="文本框 64"/>
          <p:cNvSpPr txBox="1"/>
          <p:nvPr/>
        </p:nvSpPr>
        <p:spPr>
          <a:xfrm>
            <a:off x="6084168" y="1364531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诱</a:t>
            </a:r>
          </a:p>
        </p:txBody>
      </p:sp>
      <p:sp>
        <p:nvSpPr>
          <p:cNvPr id="12302" name="文本框 64"/>
          <p:cNvSpPr txBox="1"/>
          <p:nvPr/>
        </p:nvSpPr>
        <p:spPr>
          <a:xfrm>
            <a:off x="7308304" y="1364531"/>
            <a:ext cx="834658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润</a:t>
            </a:r>
          </a:p>
        </p:txBody>
      </p:sp>
      <p:sp>
        <p:nvSpPr>
          <p:cNvPr id="12304" name="文本框 64"/>
          <p:cNvSpPr txBox="1"/>
          <p:nvPr/>
        </p:nvSpPr>
        <p:spPr>
          <a:xfrm>
            <a:off x="539446" y="2867248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</a:t>
            </a:r>
          </a:p>
        </p:txBody>
      </p:sp>
      <p:sp>
        <p:nvSpPr>
          <p:cNvPr id="12306" name="文本框 64"/>
          <p:cNvSpPr txBox="1"/>
          <p:nvPr/>
        </p:nvSpPr>
        <p:spPr>
          <a:xfrm>
            <a:off x="1763582" y="2867248"/>
            <a:ext cx="566811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芒</a:t>
            </a:r>
          </a:p>
        </p:txBody>
      </p:sp>
      <p:sp>
        <p:nvSpPr>
          <p:cNvPr id="12308" name="文本框 64"/>
          <p:cNvSpPr txBox="1"/>
          <p:nvPr/>
        </p:nvSpPr>
        <p:spPr>
          <a:xfrm>
            <a:off x="3099310" y="2867248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剑</a:t>
            </a:r>
          </a:p>
        </p:txBody>
      </p:sp>
      <p:sp>
        <p:nvSpPr>
          <p:cNvPr id="12310" name="文本框 64"/>
          <p:cNvSpPr txBox="1"/>
          <p:nvPr/>
        </p:nvSpPr>
        <p:spPr>
          <a:xfrm>
            <a:off x="4211854" y="2867248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普</a:t>
            </a:r>
          </a:p>
        </p:txBody>
      </p:sp>
      <p:sp>
        <p:nvSpPr>
          <p:cNvPr id="12312" name="文本框 64"/>
          <p:cNvSpPr txBox="1"/>
          <p:nvPr/>
        </p:nvSpPr>
        <p:spPr>
          <a:xfrm>
            <a:off x="5507998" y="2867248"/>
            <a:ext cx="854291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</a:t>
            </a:r>
          </a:p>
        </p:txBody>
      </p:sp>
      <p:grpSp>
        <p:nvGrpSpPr>
          <p:cNvPr id="19" name="组合 7"/>
          <p:cNvGrpSpPr/>
          <p:nvPr/>
        </p:nvGrpSpPr>
        <p:grpSpPr>
          <a:xfrm>
            <a:off x="7308304" y="1364531"/>
            <a:ext cx="1029163" cy="1085656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1" name="组合 7"/>
          <p:cNvGrpSpPr/>
          <p:nvPr/>
        </p:nvGrpSpPr>
        <p:grpSpPr>
          <a:xfrm>
            <a:off x="467438" y="2866504"/>
            <a:ext cx="1029163" cy="1085656"/>
            <a:chOff x="2437" y="2032"/>
            <a:chExt cx="1244" cy="1264"/>
          </a:xfrm>
        </p:grpSpPr>
        <p:sp>
          <p:nvSpPr>
            <p:cNvPr id="7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5" name="组合 7"/>
          <p:cNvGrpSpPr/>
          <p:nvPr/>
        </p:nvGrpSpPr>
        <p:grpSpPr>
          <a:xfrm>
            <a:off x="1691574" y="2866504"/>
            <a:ext cx="1029163" cy="1085656"/>
            <a:chOff x="2437" y="2032"/>
            <a:chExt cx="1244" cy="1264"/>
          </a:xfrm>
        </p:grpSpPr>
        <p:sp>
          <p:nvSpPr>
            <p:cNvPr id="7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9" name="组合 7"/>
          <p:cNvGrpSpPr/>
          <p:nvPr/>
        </p:nvGrpSpPr>
        <p:grpSpPr>
          <a:xfrm>
            <a:off x="2987718" y="2866504"/>
            <a:ext cx="1029163" cy="1085656"/>
            <a:chOff x="2437" y="2032"/>
            <a:chExt cx="1244" cy="1264"/>
          </a:xfrm>
        </p:grpSpPr>
        <p:sp>
          <p:nvSpPr>
            <p:cNvPr id="8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83" name="组合 7"/>
          <p:cNvGrpSpPr/>
          <p:nvPr/>
        </p:nvGrpSpPr>
        <p:grpSpPr>
          <a:xfrm>
            <a:off x="4211854" y="2866504"/>
            <a:ext cx="1029163" cy="1085656"/>
            <a:chOff x="2437" y="2032"/>
            <a:chExt cx="1244" cy="1264"/>
          </a:xfrm>
        </p:grpSpPr>
        <p:sp>
          <p:nvSpPr>
            <p:cNvPr id="8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87" name="组合 7"/>
          <p:cNvGrpSpPr/>
          <p:nvPr/>
        </p:nvGrpSpPr>
        <p:grpSpPr>
          <a:xfrm>
            <a:off x="5435990" y="2866504"/>
            <a:ext cx="1029163" cy="1085656"/>
            <a:chOff x="2437" y="2032"/>
            <a:chExt cx="1244" cy="1264"/>
          </a:xfrm>
        </p:grpSpPr>
        <p:sp>
          <p:nvSpPr>
            <p:cNvPr id="8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1" name="组合 7"/>
          <p:cNvGrpSpPr/>
          <p:nvPr/>
        </p:nvGrpSpPr>
        <p:grpSpPr>
          <a:xfrm>
            <a:off x="6084168" y="1364531"/>
            <a:ext cx="1029163" cy="1085656"/>
            <a:chOff x="2437" y="2032"/>
            <a:chExt cx="1244" cy="1264"/>
          </a:xfrm>
        </p:grpSpPr>
        <p:sp>
          <p:nvSpPr>
            <p:cNvPr id="9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5" name="组合 7"/>
          <p:cNvGrpSpPr/>
          <p:nvPr/>
        </p:nvGrpSpPr>
        <p:grpSpPr>
          <a:xfrm>
            <a:off x="4860032" y="1358995"/>
            <a:ext cx="1029163" cy="1085656"/>
            <a:chOff x="2437" y="2032"/>
            <a:chExt cx="1244" cy="1264"/>
          </a:xfrm>
        </p:grpSpPr>
        <p:sp>
          <p:nvSpPr>
            <p:cNvPr id="9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9" name="组合 7"/>
          <p:cNvGrpSpPr/>
          <p:nvPr/>
        </p:nvGrpSpPr>
        <p:grpSpPr>
          <a:xfrm>
            <a:off x="3563888" y="1358995"/>
            <a:ext cx="1029163" cy="1085656"/>
            <a:chOff x="2437" y="2032"/>
            <a:chExt cx="1244" cy="1264"/>
          </a:xfrm>
        </p:grpSpPr>
        <p:sp>
          <p:nvSpPr>
            <p:cNvPr id="10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3" name="组合 7"/>
          <p:cNvGrpSpPr/>
          <p:nvPr/>
        </p:nvGrpSpPr>
        <p:grpSpPr>
          <a:xfrm>
            <a:off x="2339752" y="1358995"/>
            <a:ext cx="1029163" cy="1085656"/>
            <a:chOff x="2437" y="2032"/>
            <a:chExt cx="1244" cy="1264"/>
          </a:xfrm>
        </p:grpSpPr>
        <p:sp>
          <p:nvSpPr>
            <p:cNvPr id="10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7" name="组合 7"/>
          <p:cNvGrpSpPr/>
          <p:nvPr/>
        </p:nvGrpSpPr>
        <p:grpSpPr>
          <a:xfrm>
            <a:off x="1043608" y="1347614"/>
            <a:ext cx="1029163" cy="1085656"/>
            <a:chOff x="2437" y="2032"/>
            <a:chExt cx="1244" cy="1264"/>
          </a:xfrm>
        </p:grpSpPr>
        <p:sp>
          <p:nvSpPr>
            <p:cNvPr id="10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7" name="TextBox 11"/>
          <p:cNvSpPr txBox="1">
            <a:spLocks noChangeArrowheads="1"/>
          </p:cNvSpPr>
          <p:nvPr/>
        </p:nvSpPr>
        <p:spPr bwMode="auto">
          <a:xfrm>
            <a:off x="467544" y="523551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我会写</a:t>
            </a: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1678280" y="556111"/>
            <a:ext cx="335134" cy="472337"/>
          </a:xfrm>
          <a:prstGeom prst="rect">
            <a:avLst/>
          </a:prstGeom>
        </p:spPr>
      </p:pic>
      <p:sp>
        <p:nvSpPr>
          <p:cNvPr id="69" name="矩形 68"/>
          <p:cNvSpPr/>
          <p:nvPr/>
        </p:nvSpPr>
        <p:spPr>
          <a:xfrm>
            <a:off x="1504535" y="591566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487913" y="61700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62" name="组合 7"/>
          <p:cNvGrpSpPr/>
          <p:nvPr/>
        </p:nvGrpSpPr>
        <p:grpSpPr>
          <a:xfrm>
            <a:off x="6700188" y="2866385"/>
            <a:ext cx="1029163" cy="1085656"/>
            <a:chOff x="2437" y="2032"/>
            <a:chExt cx="1244" cy="1264"/>
          </a:xfrm>
        </p:grpSpPr>
        <p:sp>
          <p:nvSpPr>
            <p:cNvPr id="6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6" name="文本框 64"/>
          <p:cNvSpPr txBox="1"/>
          <p:nvPr/>
        </p:nvSpPr>
        <p:spPr>
          <a:xfrm>
            <a:off x="6700188" y="2866385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模</a:t>
            </a:r>
            <a:endParaRPr lang="en-US" altLang="zh-CN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1" name="组合 7"/>
          <p:cNvGrpSpPr/>
          <p:nvPr/>
        </p:nvGrpSpPr>
        <p:grpSpPr>
          <a:xfrm>
            <a:off x="7960410" y="2883729"/>
            <a:ext cx="1029163" cy="1085656"/>
            <a:chOff x="2437" y="2032"/>
            <a:chExt cx="1244" cy="1264"/>
          </a:xfrm>
        </p:grpSpPr>
        <p:sp>
          <p:nvSpPr>
            <p:cNvPr id="11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15" name="文本框 64"/>
          <p:cNvSpPr txBox="1"/>
          <p:nvPr/>
        </p:nvSpPr>
        <p:spPr>
          <a:xfrm>
            <a:off x="7960410" y="2884473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型</a:t>
            </a:r>
            <a:endParaRPr lang="en-US" altLang="zh-CN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4" grpId="0"/>
      <p:bldP spid="12296" grpId="0"/>
      <p:bldP spid="12298" grpId="0"/>
      <p:bldP spid="12300" grpId="0"/>
      <p:bldP spid="12302" grpId="0"/>
      <p:bldP spid="12304" grpId="0"/>
      <p:bldP spid="12306" grpId="0"/>
      <p:bldP spid="12308" grpId="0"/>
      <p:bldP spid="12310" grpId="0"/>
      <p:bldP spid="12312" grpId="0"/>
      <p:bldP spid="66" grpId="0"/>
      <p:bldP spid="1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3746" y="1359213"/>
            <a:ext cx="2996726" cy="2505217"/>
          </a:xfrm>
          <a:prstGeom prst="rect">
            <a:avLst/>
          </a:prstGeom>
        </p:spPr>
      </p:pic>
      <p:cxnSp>
        <p:nvCxnSpPr>
          <p:cNvPr id="84" name="直线连接符 75"/>
          <p:cNvCxnSpPr/>
          <p:nvPr/>
        </p:nvCxnSpPr>
        <p:spPr>
          <a:xfrm>
            <a:off x="6203721" y="2286984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5" name="图片 8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690" y="1419622"/>
            <a:ext cx="1608366" cy="1296144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359213"/>
            <a:ext cx="3115462" cy="2505217"/>
          </a:xfrm>
          <a:prstGeom prst="rect">
            <a:avLst/>
          </a:prstGeom>
        </p:spPr>
      </p:pic>
      <p:sp>
        <p:nvSpPr>
          <p:cNvPr id="87" name="文本框 64"/>
          <p:cNvSpPr txBox="1"/>
          <p:nvPr/>
        </p:nvSpPr>
        <p:spPr>
          <a:xfrm>
            <a:off x="917923" y="1851670"/>
            <a:ext cx="1800200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  结构</a:t>
            </a:r>
          </a:p>
        </p:txBody>
      </p:sp>
      <p:sp>
        <p:nvSpPr>
          <p:cNvPr id="88" name="文本框 64"/>
          <p:cNvSpPr txBox="1"/>
          <p:nvPr/>
        </p:nvSpPr>
        <p:spPr>
          <a:xfrm>
            <a:off x="2235319" y="2427817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烛</a:t>
            </a:r>
          </a:p>
        </p:txBody>
      </p:sp>
      <p:sp>
        <p:nvSpPr>
          <p:cNvPr id="89" name="文本框 64"/>
          <p:cNvSpPr txBox="1"/>
          <p:nvPr/>
        </p:nvSpPr>
        <p:spPr>
          <a:xfrm>
            <a:off x="683568" y="2427734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幻</a:t>
            </a:r>
          </a:p>
        </p:txBody>
      </p:sp>
      <p:sp>
        <p:nvSpPr>
          <p:cNvPr id="90" name="文本框 64"/>
          <p:cNvSpPr txBox="1"/>
          <p:nvPr/>
        </p:nvSpPr>
        <p:spPr>
          <a:xfrm>
            <a:off x="251520" y="3075806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诱</a:t>
            </a:r>
          </a:p>
        </p:txBody>
      </p:sp>
      <p:sp>
        <p:nvSpPr>
          <p:cNvPr id="91" name="文本框 64"/>
          <p:cNvSpPr txBox="1"/>
          <p:nvPr/>
        </p:nvSpPr>
        <p:spPr>
          <a:xfrm>
            <a:off x="1491454" y="2427871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蜡</a:t>
            </a:r>
          </a:p>
        </p:txBody>
      </p:sp>
      <p:sp>
        <p:nvSpPr>
          <p:cNvPr id="92" name="文本框 64"/>
          <p:cNvSpPr txBox="1"/>
          <p:nvPr/>
        </p:nvSpPr>
        <p:spPr>
          <a:xfrm>
            <a:off x="1619672" y="3147814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剑</a:t>
            </a:r>
          </a:p>
        </p:txBody>
      </p:sp>
      <p:sp>
        <p:nvSpPr>
          <p:cNvPr id="93" name="文本框 64"/>
          <p:cNvSpPr txBox="1"/>
          <p:nvPr/>
        </p:nvSpPr>
        <p:spPr>
          <a:xfrm>
            <a:off x="971600" y="3147814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润</a:t>
            </a:r>
          </a:p>
        </p:txBody>
      </p:sp>
      <p:sp>
        <p:nvSpPr>
          <p:cNvPr id="94" name="文本框 64"/>
          <p:cNvSpPr txBox="1"/>
          <p:nvPr/>
        </p:nvSpPr>
        <p:spPr>
          <a:xfrm>
            <a:off x="3491880" y="1707654"/>
            <a:ext cx="1728192" cy="37592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框架  结构</a:t>
            </a:r>
          </a:p>
        </p:txBody>
      </p:sp>
      <p:sp>
        <p:nvSpPr>
          <p:cNvPr id="95" name="文本框 64"/>
          <p:cNvSpPr txBox="1"/>
          <p:nvPr/>
        </p:nvSpPr>
        <p:spPr>
          <a:xfrm>
            <a:off x="3923928" y="2067694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乘</a:t>
            </a:r>
          </a:p>
        </p:txBody>
      </p:sp>
      <p:sp>
        <p:nvSpPr>
          <p:cNvPr id="96" name="文本框 64"/>
          <p:cNvSpPr txBox="1"/>
          <p:nvPr/>
        </p:nvSpPr>
        <p:spPr>
          <a:xfrm>
            <a:off x="6444208" y="1851670"/>
            <a:ext cx="172819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  结构</a:t>
            </a:r>
          </a:p>
        </p:txBody>
      </p:sp>
      <p:sp>
        <p:nvSpPr>
          <p:cNvPr id="97" name="文本框 64"/>
          <p:cNvSpPr txBox="1"/>
          <p:nvPr/>
        </p:nvSpPr>
        <p:spPr>
          <a:xfrm>
            <a:off x="7563911" y="2427817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芒</a:t>
            </a:r>
            <a:endParaRPr lang="en-US" altLang="zh-CN" sz="3600" b="1" dirty="0" err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8" name="文本框 64"/>
          <p:cNvSpPr txBox="1"/>
          <p:nvPr/>
        </p:nvSpPr>
        <p:spPr>
          <a:xfrm>
            <a:off x="6361509" y="3075806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普</a:t>
            </a:r>
          </a:p>
        </p:txBody>
      </p:sp>
      <p:sp>
        <p:nvSpPr>
          <p:cNvPr id="99" name="文本框 64"/>
          <p:cNvSpPr txBox="1"/>
          <p:nvPr/>
        </p:nvSpPr>
        <p:spPr>
          <a:xfrm>
            <a:off x="6361509" y="2427817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呈</a:t>
            </a:r>
          </a:p>
        </p:txBody>
      </p:sp>
      <p:sp>
        <p:nvSpPr>
          <p:cNvPr id="100" name="文本框 64"/>
          <p:cNvSpPr txBox="1"/>
          <p:nvPr/>
        </p:nvSpPr>
        <p:spPr>
          <a:xfrm>
            <a:off x="7563911" y="3075806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型</a:t>
            </a:r>
          </a:p>
        </p:txBody>
      </p:sp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生字归类</a:t>
            </a:r>
          </a:p>
        </p:txBody>
      </p:sp>
      <p:cxnSp>
        <p:nvCxnSpPr>
          <p:cNvPr id="135" name="直线连接符 5"/>
          <p:cNvCxnSpPr/>
          <p:nvPr/>
        </p:nvCxnSpPr>
        <p:spPr>
          <a:xfrm>
            <a:off x="669474" y="2286984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线连接符 73"/>
          <p:cNvCxnSpPr/>
          <p:nvPr/>
        </p:nvCxnSpPr>
        <p:spPr>
          <a:xfrm flipV="1">
            <a:off x="3563888" y="2067694"/>
            <a:ext cx="1234411" cy="326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64"/>
          <p:cNvSpPr txBox="1"/>
          <p:nvPr/>
        </p:nvSpPr>
        <p:spPr>
          <a:xfrm>
            <a:off x="2411760" y="3147814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模</a:t>
            </a:r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0755" y="2812415"/>
            <a:ext cx="1871980" cy="1508125"/>
          </a:xfrm>
          <a:prstGeom prst="rect">
            <a:avLst/>
          </a:prstGeom>
        </p:spPr>
      </p:pic>
      <p:sp>
        <p:nvSpPr>
          <p:cNvPr id="61" name="文本框 64"/>
          <p:cNvSpPr txBox="1"/>
          <p:nvPr/>
        </p:nvSpPr>
        <p:spPr>
          <a:xfrm>
            <a:off x="3707904" y="3075806"/>
            <a:ext cx="1728192" cy="3770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半包围结构</a:t>
            </a:r>
          </a:p>
        </p:txBody>
      </p:sp>
      <p:cxnSp>
        <p:nvCxnSpPr>
          <p:cNvPr id="62" name="直线连接符 73"/>
          <p:cNvCxnSpPr/>
          <p:nvPr/>
        </p:nvCxnSpPr>
        <p:spPr>
          <a:xfrm flipV="1">
            <a:off x="3779912" y="3435846"/>
            <a:ext cx="1234411" cy="326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文本框 64"/>
          <p:cNvSpPr txBox="1"/>
          <p:nvPr/>
        </p:nvSpPr>
        <p:spPr>
          <a:xfrm>
            <a:off x="4067944" y="3435846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通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P spid="90" grpId="0"/>
      <p:bldP spid="91" grpId="0"/>
      <p:bldP spid="92" grpId="0"/>
      <p:bldP spid="93" grpId="0"/>
      <p:bldP spid="95" grpId="0"/>
      <p:bldP spid="97" grpId="0"/>
      <p:bldP spid="98" grpId="0"/>
      <p:bldP spid="99" grpId="0"/>
      <p:bldP spid="100" grpId="0"/>
      <p:bldP spid="57" grpId="0"/>
      <p:bldP spid="6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55576" y="1923678"/>
            <a:ext cx="7848872" cy="13608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加一加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口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+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虫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+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蜡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火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+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虫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烛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禾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+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乘</a:t>
            </a:r>
          </a:p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endParaRPr lang="zh-CN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xh.5156edu.com/hzimages/ls/ls10982afc19253.gif"/>
          <p:cNvPicPr>
            <a:picLocks noChangeAspect="1" noChangeArrowheads="1"/>
          </p:cNvPicPr>
          <p:nvPr/>
        </p:nvPicPr>
        <p:blipFill>
          <a:blip r:embed="rId2" cstate="print"/>
          <a:srcRect b="18413"/>
          <a:stretch>
            <a:fillRect/>
          </a:stretch>
        </p:blipFill>
        <p:spPr bwMode="auto">
          <a:xfrm>
            <a:off x="4462780" y="1137920"/>
            <a:ext cx="1224280" cy="932542"/>
          </a:xfrm>
          <a:prstGeom prst="rect">
            <a:avLst/>
          </a:prstGeom>
          <a:noFill/>
        </p:spPr>
      </p:pic>
      <p:pic>
        <p:nvPicPr>
          <p:cNvPr id="1026" name="Picture 2" descr="http://www.vividict.com/UserFiles/Image/==BA--dili==/--BA7--huo(zu)--/005zhu/%5b4%5dzhuan(1)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34707" y="1210201"/>
            <a:ext cx="792088" cy="93610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734707" y="2218313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篆文</a:t>
            </a:r>
          </a:p>
        </p:txBody>
      </p:sp>
      <p:sp>
        <p:nvSpPr>
          <p:cNvPr id="4" name="矩形 3"/>
          <p:cNvSpPr/>
          <p:nvPr/>
        </p:nvSpPr>
        <p:spPr>
          <a:xfrm>
            <a:off x="323529" y="3003798"/>
            <a:ext cx="7992888" cy="1876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既是形声字又是会意字。 ①本义，名词：古代一种光焰小的火把。烛光 、 烛火。②动词：照亮，照见。 烛照万物 </a:t>
            </a:r>
          </a:p>
          <a:p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06915" y="2218313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隶书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437657" y="251108"/>
            <a:ext cx="1763051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字理识字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3590" y="965200"/>
            <a:ext cx="1609725" cy="2038350"/>
          </a:xfrm>
          <a:prstGeom prst="rect">
            <a:avLst/>
          </a:prstGeom>
        </p:spPr>
      </p:pic>
      <p:sp>
        <p:nvSpPr>
          <p:cNvPr id="5" name="TextBox 7"/>
          <p:cNvSpPr txBox="1"/>
          <p:nvPr/>
        </p:nvSpPr>
        <p:spPr>
          <a:xfrm>
            <a:off x="6282864" y="1137895"/>
            <a:ext cx="1440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烛</a:t>
            </a:r>
          </a:p>
        </p:txBody>
      </p:sp>
      <p:sp>
        <p:nvSpPr>
          <p:cNvPr id="11" name="TextBox 8"/>
          <p:cNvSpPr txBox="1"/>
          <p:nvPr/>
        </p:nvSpPr>
        <p:spPr>
          <a:xfrm>
            <a:off x="6282482" y="2146305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楷体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5" grpId="0"/>
      <p:bldP spid="11" grpId="0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1951</Words>
  <Application>Microsoft Office PowerPoint</Application>
  <PresentationFormat>全屏显示(16:9)</PresentationFormat>
  <Paragraphs>273</Paragraphs>
  <Slides>59</Slides>
  <Notes>10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59</vt:i4>
      </vt:variant>
    </vt:vector>
  </HeadingPairs>
  <TitlesOfParts>
    <vt:vector size="72" baseType="lpstr">
      <vt:lpstr>Heiti SC Medium</vt:lpstr>
      <vt:lpstr>楷体</vt:lpstr>
      <vt:lpstr>Arial</vt:lpstr>
      <vt:lpstr>微软雅黑</vt:lpstr>
      <vt:lpstr>Kaiti SC</vt:lpstr>
      <vt:lpstr>宋体</vt:lpstr>
      <vt:lpstr>Heiti SC Light</vt:lpstr>
      <vt:lpstr>幼圆</vt:lpstr>
      <vt:lpstr>Calibri</vt:lpstr>
      <vt:lpstr>华文楷体</vt:lpstr>
      <vt:lpstr>Times New Roman</vt:lpstr>
      <vt:lpstr>黑体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123</cp:revision>
  <dcterms:created xsi:type="dcterms:W3CDTF">2017-03-17T02:28:00Z</dcterms:created>
  <dcterms:modified xsi:type="dcterms:W3CDTF">2020-05-26T02:09:02Z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2052-11.1.0.9662</vt:lpwstr>
  </property>
</Properties>
</file>