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</p:sldMasterIdLst>
  <p:notesMasterIdLst>
    <p:notesMasterId r:id="rId46"/>
  </p:notesMasterIdLst>
  <p:handoutMasterIdLst>
    <p:handoutMasterId r:id="rId47"/>
  </p:handoutMasterIdLst>
  <p:sldIdLst>
    <p:sldId id="1587" r:id="rId3"/>
    <p:sldId id="523" r:id="rId4"/>
    <p:sldId id="1586" r:id="rId5"/>
    <p:sldId id="1584" r:id="rId6"/>
    <p:sldId id="1585" r:id="rId7"/>
    <p:sldId id="1588" r:id="rId8"/>
    <p:sldId id="1591" r:id="rId9"/>
    <p:sldId id="1592" r:id="rId10"/>
    <p:sldId id="1594" r:id="rId11"/>
    <p:sldId id="1595" r:id="rId12"/>
    <p:sldId id="1596" r:id="rId13"/>
    <p:sldId id="991" r:id="rId14"/>
    <p:sldId id="1628" r:id="rId15"/>
    <p:sldId id="941" r:id="rId16"/>
    <p:sldId id="1599" r:id="rId17"/>
    <p:sldId id="1455" r:id="rId18"/>
    <p:sldId id="1563" r:id="rId19"/>
    <p:sldId id="1642" r:id="rId20"/>
    <p:sldId id="1603" r:id="rId21"/>
    <p:sldId id="1629" r:id="rId22"/>
    <p:sldId id="1630" r:id="rId23"/>
    <p:sldId id="1601" r:id="rId24"/>
    <p:sldId id="1635" r:id="rId25"/>
    <p:sldId id="1631" r:id="rId26"/>
    <p:sldId id="1633" r:id="rId27"/>
    <p:sldId id="1614" r:id="rId28"/>
    <p:sldId id="1636" r:id="rId29"/>
    <p:sldId id="1605" r:id="rId30"/>
    <p:sldId id="1606" r:id="rId31"/>
    <p:sldId id="1607" r:id="rId32"/>
    <p:sldId id="1608" r:id="rId33"/>
    <p:sldId id="1638" r:id="rId34"/>
    <p:sldId id="1639" r:id="rId35"/>
    <p:sldId id="1641" r:id="rId36"/>
    <p:sldId id="1625" r:id="rId37"/>
    <p:sldId id="1623" r:id="rId38"/>
    <p:sldId id="1620" r:id="rId39"/>
    <p:sldId id="1216" r:id="rId40"/>
    <p:sldId id="1004" r:id="rId41"/>
    <p:sldId id="1470" r:id="rId42"/>
    <p:sldId id="1597" r:id="rId43"/>
    <p:sldId id="1017" r:id="rId44"/>
    <p:sldId id="1007" r:id="rId4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42">
          <p15:clr>
            <a:srgbClr val="A4A3A4"/>
          </p15:clr>
        </p15:guide>
        <p15:guide id="2" pos="1655" userDrawn="1">
          <p15:clr>
            <a:srgbClr val="A4A3A4"/>
          </p15:clr>
        </p15:guide>
        <p15:guide id="3" orient="horz">
          <p15:clr>
            <a:srgbClr val="A4A3A4"/>
          </p15:clr>
        </p15:guide>
        <p15:guide id="4" pos="57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79">
          <p15:clr>
            <a:srgbClr val="A4A3A4"/>
          </p15:clr>
        </p15:guide>
        <p15:guide id="2" pos="22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5D9"/>
    <a:srgbClr val="FF0000"/>
    <a:srgbClr val="FFFF99"/>
    <a:srgbClr val="FFFFCC"/>
    <a:srgbClr val="FF00FF"/>
    <a:srgbClr val="FF6600"/>
    <a:srgbClr val="0000FF"/>
    <a:srgbClr val="00B050"/>
    <a:srgbClr val="0066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31" autoAdjust="0"/>
    <p:restoredTop sz="94660"/>
  </p:normalViewPr>
  <p:slideViewPr>
    <p:cSldViewPr>
      <p:cViewPr>
        <p:scale>
          <a:sx n="100" d="100"/>
          <a:sy n="100" d="100"/>
        </p:scale>
        <p:origin x="-666" y="-402"/>
      </p:cViewPr>
      <p:guideLst>
        <p:guide orient="horz" pos="2663"/>
        <p:guide orient="horz"/>
        <p:guide pos="1655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9"/>
        <p:guide pos="22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3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95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60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87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98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1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10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5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79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85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233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3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6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157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3305" y="4227830"/>
            <a:ext cx="914400" cy="9144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428750"/>
            <a:ext cx="8540750" cy="31456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92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8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age.tupian114.com/20130429/04144068.jpg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1"/>
          <a:stretch/>
        </p:blipFill>
        <p:spPr bwMode="auto">
          <a:xfrm>
            <a:off x="-9524" y="5019674"/>
            <a:ext cx="9153524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1249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16  </a:t>
            </a:r>
            <a:r>
              <a:rPr kumimoji="1" lang="zh-CN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田忌赛马</a:t>
            </a:r>
          </a:p>
        </p:txBody>
      </p:sp>
      <p:pic>
        <p:nvPicPr>
          <p:cNvPr id="1026" name="Picture 2" descr="https://p5.ssl.qhimgs1.com/sdr/400__/t01fc32ea182abc9655.jpg"/>
          <p:cNvPicPr>
            <a:picLocks noChangeAspect="1" noChangeArrowheads="1"/>
          </p:cNvPicPr>
          <p:nvPr userDrawn="1"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1"/>
          <a:stretch/>
        </p:blipFill>
        <p:spPr bwMode="auto">
          <a:xfrm>
            <a:off x="8345190" y="4462103"/>
            <a:ext cx="753789" cy="68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五E课堂001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492" y="78140"/>
            <a:ext cx="962529" cy="29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14B6E-5EC3-4420-A45C-FD7269B9A95C}" type="datetimeFigureOut">
              <a:rPr lang="zh-CN" altLang="en-US" smtClean="0"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21908-3C02-4202-8161-9631B5A3EF0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http://image.tupian114.com/20130429/04144068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56"/>
          <a:stretch/>
        </p:blipFill>
        <p:spPr bwMode="auto">
          <a:xfrm>
            <a:off x="-9524" y="4638502"/>
            <a:ext cx="9153524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10"/>
          <p:cNvSpPr txBox="1"/>
          <p:nvPr userDrawn="1"/>
        </p:nvSpPr>
        <p:spPr>
          <a:xfrm>
            <a:off x="181807" y="78140"/>
            <a:ext cx="1249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16  </a:t>
            </a:r>
            <a:r>
              <a:rPr kumimoji="1" lang="zh-CN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田忌赛马</a:t>
            </a:r>
          </a:p>
        </p:txBody>
      </p:sp>
    </p:spTree>
    <p:extLst>
      <p:ext uri="{BB962C8B-B14F-4D97-AF65-F5344CB8AC3E}">
        <p14:creationId xmlns:p14="http://schemas.microsoft.com/office/powerpoint/2010/main" val="24775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0116;E&#20116;&#19979;&#23383;&#35789;&#21548;&#20889;16&#30000;&#24524;&#36187;&#39532;.mp4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1.jpeg"/><Relationship Id="rId7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116;E&#20116;&#19979;&#35838;&#25991;&#26391;&#35835;16&#30000;&#24524;&#36187;&#39532;.mp4" TargetMode="External"/><Relationship Id="rId7" Type="http://schemas.openxmlformats.org/officeDocument/2006/relationships/hyperlink" Target="&#20116;&#19979;&#29983;&#23383;&#35270;&#39057;16&#30000;&#24524;&#36187;&#39532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974422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同学们，在我国古代战国时期，有一个国家叫齐国，当时齐国的贵族很喜欢赛马，有一名大将叫田忌，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他也特别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喜欢赛马。今天，我们就来学习这个历史故事。</a:t>
            </a:r>
          </a:p>
        </p:txBody>
      </p:sp>
    </p:spTree>
    <p:extLst>
      <p:ext uri="{BB962C8B-B14F-4D97-AF65-F5344CB8AC3E}">
        <p14:creationId xmlns:p14="http://schemas.microsoft.com/office/powerpoint/2010/main" val="192141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97050" y="397743"/>
            <a:ext cx="1600662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79712" y="506861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6976" y="504009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445" y="1131590"/>
            <a:ext cx="5040560" cy="1384995"/>
          </a:xfrm>
          <a:prstGeom prst="rect">
            <a:avLst/>
          </a:prstGeom>
          <a:ln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认识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到别人的才能或作品等的价值而给予重视或赞扬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。（多用于上对下）。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5893" y="1053773"/>
            <a:ext cx="1415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赏识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6378" y="3075806"/>
            <a:ext cx="5040560" cy="954107"/>
          </a:xfrm>
          <a:prstGeom prst="rect">
            <a:avLst/>
          </a:prstGeom>
          <a:ln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坐在那边的读书人是王大人</a:t>
            </a:r>
            <a:r>
              <a:rPr lang="zh-CN" altLang="en-US" sz="2800" b="1" dirty="0" smtClean="0">
                <a:solidFill>
                  <a:srgbClr val="4325D9"/>
                </a:solidFill>
                <a:latin typeface="楷体" pitchFamily="49" charset="-122"/>
                <a:ea typeface="楷体" pitchFamily="49" charset="-122"/>
              </a:rPr>
              <a:t>赏识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的人才。。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346160"/>
            <a:ext cx="1761307" cy="2089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12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1058805" y="1271064"/>
            <a:ext cx="3589945" cy="954107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/>
                </a:solidFill>
              </a:rPr>
              <a:t>比喻办事以前，已经有全面的设想和安排。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1138876" y="695000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胸有成竹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4383023" y="2635047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出谋划策</a:t>
            </a:r>
          </a:p>
        </p:txBody>
      </p:sp>
      <p:sp>
        <p:nvSpPr>
          <p:cNvPr id="52" name="文本框 2"/>
          <p:cNvSpPr txBox="1"/>
          <p:nvPr/>
        </p:nvSpPr>
        <p:spPr>
          <a:xfrm>
            <a:off x="4470228" y="3273827"/>
            <a:ext cx="3589945" cy="954107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/>
                </a:solidFill>
                <a:latin typeface="arial"/>
              </a:rPr>
              <a:t>意思是制定计谋策略。多指为人出主意 </a:t>
            </a:r>
            <a:r>
              <a:rPr lang="zh-CN" altLang="en-US" b="1" dirty="0" smtClean="0">
                <a:solidFill>
                  <a:schemeClr val="tx1"/>
                </a:solidFill>
                <a:latin typeface="arial"/>
              </a:rPr>
              <a:t>。</a:t>
            </a:r>
            <a:endParaRPr lang="zh-CN" altLang="en-US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730486" y="1588360"/>
            <a:ext cx="792088" cy="26826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 rot="10800000">
            <a:off x="3563889" y="3405461"/>
            <a:ext cx="792088" cy="26826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https://ss3.bdstatic.com/70cFv8Sh_Q1YnxGkpoWK1HF6hhy/it/u=3097582303,3577243416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227" y="993489"/>
            <a:ext cx="2088232" cy="15411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imgsa.baidu.com/timg?image&amp;quality=80&amp;size=b9999_10000&amp;sec=1575955297131&amp;di=2bdaa69c33d45adb768d1fc578c5e941&amp;imgtype=0&amp;src=http%3A%2F%2Fqihuanshijie.com%2Fd%2Ffile%2Fp%2F20180405%2F20180622hzincqrm1z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431" y="2682703"/>
            <a:ext cx="1964296" cy="147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63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490" y="569898"/>
            <a:ext cx="2529818" cy="561692"/>
            <a:chOff x="154490" y="436158"/>
            <a:chExt cx="2529818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617222" y="1193540"/>
            <a:ext cx="810126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zh-CN" sz="3200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默读课文，边读边思考</a:t>
            </a:r>
            <a:r>
              <a:rPr lang="zh-CN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田忌与齐威王赛马，结果怎样</a:t>
            </a:r>
            <a:r>
              <a:rPr lang="zh-CN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？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0473" y="2791327"/>
            <a:ext cx="222020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田忌赢了。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154490" y="3723878"/>
            <a:ext cx="888200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田忌是如何赢了齐威王的呢</a:t>
            </a:r>
            <a:r>
              <a:rPr lang="zh-CN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？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我们下节课再学习。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359752"/>
            <a:ext cx="6984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田忌赛马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讲了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_______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及贵族们赛马的故事。重点写在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的帮助下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赢了比赛。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6016" y="151056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8876" y="1485166"/>
            <a:ext cx="1447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齐威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86775" y="2006081"/>
            <a:ext cx="90601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孙膑</a:t>
            </a:r>
          </a:p>
        </p:txBody>
      </p:sp>
      <p:sp>
        <p:nvSpPr>
          <p:cNvPr id="12" name="矩形 11"/>
          <p:cNvSpPr/>
          <p:nvPr/>
        </p:nvSpPr>
        <p:spPr>
          <a:xfrm>
            <a:off x="2627784" y="265011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37935" y="3899510"/>
            <a:ext cx="2338070" cy="472440"/>
            <a:chOff x="9981" y="5834"/>
            <a:chExt cx="3682" cy="744"/>
          </a:xfrm>
        </p:grpSpPr>
        <p:sp>
          <p:nvSpPr>
            <p:cNvPr id="1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68636" y="497890"/>
            <a:ext cx="2403164" cy="561692"/>
            <a:chOff x="224620" y="411510"/>
            <a:chExt cx="2403164" cy="561692"/>
          </a:xfrm>
        </p:grpSpPr>
        <p:sp>
          <p:nvSpPr>
            <p:cNvPr id="18" name="文本框 14"/>
            <p:cNvSpPr txBox="1"/>
            <p:nvPr/>
          </p:nvSpPr>
          <p:spPr>
            <a:xfrm>
              <a:off x="624428" y="411510"/>
              <a:ext cx="200335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072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5680" y="1347614"/>
            <a:ext cx="7715593" cy="18789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上节课，我们学习了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田忌赛马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这课的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生字、词语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，初步感知了本文的主要内容，这节课让我们继续走进文本，感知孙膑谋略的厉害！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40" y="1461502"/>
            <a:ext cx="1477645" cy="211836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96436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" y="550566"/>
            <a:ext cx="366861" cy="456339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051720" y="1703123"/>
            <a:ext cx="5896307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9138">
              <a:lnSpc>
                <a:spcPct val="130000"/>
              </a:lnSpc>
            </a:pPr>
            <a:r>
              <a:rPr kumimoji="1"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阅读交代故事背景的段落，想一想，从中我们得到了什么信息？</a:t>
            </a:r>
            <a:endParaRPr kumimoji="1"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28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953907" y="1428859"/>
            <a:ext cx="777039" cy="50916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2532" y="1290120"/>
            <a:ext cx="6768752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孙膑是齐国大将田忌的门客，田忌对他非常赏识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455" y="1157605"/>
            <a:ext cx="734441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2057" y="348203"/>
            <a:ext cx="2577775" cy="938188"/>
            <a:chOff x="323527" y="348203"/>
            <a:chExt cx="2577775" cy="93818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7" y="348203"/>
              <a:ext cx="2374375" cy="93818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69054" y="625495"/>
              <a:ext cx="2232248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背景</a:t>
              </a:r>
              <a:endParaRPr lang="en-US" altLang="zh-CN" sz="28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69711" y="2736147"/>
            <a:ext cx="5145433" cy="2139859"/>
            <a:chOff x="465455" y="2736146"/>
            <a:chExt cx="5145433" cy="213985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455" y="2736146"/>
              <a:ext cx="5145433" cy="213985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99592" y="3129811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交代了故事的人物。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 descr="http://www.newxue.com/images/keben/2915620612155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56" r="57597" b="19942"/>
          <a:stretch/>
        </p:blipFill>
        <p:spPr bwMode="auto">
          <a:xfrm>
            <a:off x="7279276" y="1028021"/>
            <a:ext cx="1504717" cy="1975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11" name="文本框 6"/>
          <p:cNvSpPr txBox="1"/>
          <p:nvPr/>
        </p:nvSpPr>
        <p:spPr>
          <a:xfrm>
            <a:off x="3203848" y="3651870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田忌赏识孙膑，所以田忌能听取孙膑的计策。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59632" y="1414517"/>
            <a:ext cx="864096" cy="42507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51920" y="1498600"/>
            <a:ext cx="864096" cy="42507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48483" y="2139702"/>
            <a:ext cx="864096" cy="42507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4652" y="553676"/>
            <a:ext cx="4825360" cy="461665"/>
          </a:xfrm>
          <a:prstGeom prst="rect">
            <a:avLst/>
          </a:prstGeom>
          <a:ln>
            <a:solidFill>
              <a:srgbClr val="4325D9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封建贵族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家里养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的帮闲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或帮忙的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/>
      <p:bldP spid="10" grpId="0" animBg="1"/>
      <p:bldP spid="13" grpId="0" animBg="1"/>
      <p:bldP spid="1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"/>
          <a:stretch/>
        </p:blipFill>
        <p:spPr>
          <a:xfrm>
            <a:off x="465455" y="1779662"/>
            <a:ext cx="4034537" cy="3008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12144"/>
            <a:ext cx="2474817" cy="12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98600"/>
            <a:ext cx="3024336" cy="14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54750" y="699542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田忌经常同齐威王及贵族们赛马。孙膑看了几场比赛之后发现，大家的马脚力相差不多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都能分成上、中、下三等。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455" y="1157605"/>
            <a:ext cx="734441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63688" y="2583102"/>
            <a:ext cx="6480720" cy="2139859"/>
            <a:chOff x="465455" y="2736146"/>
            <a:chExt cx="6480720" cy="213985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455" y="2736146"/>
              <a:ext cx="6480720" cy="2139859"/>
            </a:xfrm>
            <a:prstGeom prst="rect">
              <a:avLst/>
            </a:prstGeom>
          </p:spPr>
        </p:pic>
        <p:sp>
          <p:nvSpPr>
            <p:cNvPr id="11" name="文本框 6"/>
            <p:cNvSpPr txBox="1"/>
            <p:nvPr/>
          </p:nvSpPr>
          <p:spPr>
            <a:xfrm>
              <a:off x="899592" y="3129811"/>
              <a:ext cx="5612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田忌同齐威王和贵族们经常赛马。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6"/>
          <p:cNvSpPr txBox="1"/>
          <p:nvPr/>
        </p:nvSpPr>
        <p:spPr>
          <a:xfrm>
            <a:off x="2197825" y="3498825"/>
            <a:ext cx="5612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田忌发现马的脚力都差不多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，而且都能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分成上、中、下三等。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33631"/>
            <a:ext cx="7272808" cy="1323439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赛马常规的出场方式是什么样的呢？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79662"/>
            <a:ext cx="383857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5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46521" y="69083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首先：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9227" y="72893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上等马对上等马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44879" y="1582574"/>
            <a:ext cx="615553" cy="26058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齐威</a:t>
            </a:r>
            <a:r>
              <a:rPr lang="zh-CN" altLang="en-US" dirty="0" smtClean="0"/>
              <a:t>王及贵族们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11560" y="1582574"/>
            <a:ext cx="615553" cy="8104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田忌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02018" y="1787128"/>
            <a:ext cx="2217854" cy="2365710"/>
            <a:chOff x="1202018" y="1768078"/>
            <a:chExt cx="2217854" cy="2365710"/>
          </a:xfrm>
        </p:grpSpPr>
        <p:pic>
          <p:nvPicPr>
            <p:cNvPr id="1030" name="Picture 6" descr="https://p5.ssl.qhimgs1.com/sdr/400__/t01bf18b7ba6b4f0b5f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018" y="1768078"/>
              <a:ext cx="2217854" cy="23657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888653" y="2499742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上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36096" y="1993705"/>
            <a:ext cx="2707265" cy="2253279"/>
            <a:chOff x="5436096" y="1974655"/>
            <a:chExt cx="2707265" cy="2253279"/>
          </a:xfrm>
        </p:grpSpPr>
        <p:pic>
          <p:nvPicPr>
            <p:cNvPr id="1036" name="Picture 12" descr="http://bpic.588ku.com/element_origin_min_pic/00/04/55/57568c971b6197a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1974655"/>
              <a:ext cx="2707265" cy="2253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568607" y="269060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上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32" name="Picture 2" descr="https://p1.ssl.qhimg.com/t01b1986a8a3ee45f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699" y="555526"/>
            <a:ext cx="688741" cy="977566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13" y="539108"/>
            <a:ext cx="677930" cy="961030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51911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34511"/>
            <a:ext cx="3419872" cy="307777"/>
            <a:chOff x="-36512" y="134511"/>
            <a:chExt cx="2771800" cy="307777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46018" y="134511"/>
              <a:ext cx="14592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语文  </a:t>
              </a:r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五</a:t>
              </a:r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年级  </a:t>
              </a:r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册</a:t>
              </a:r>
              <a:endParaRPr kumimoji="1"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1781690" y="1648346"/>
            <a:ext cx="558062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effectLst>
                  <a:glow rad="457200">
                    <a:schemeClr val="bg1">
                      <a:alpha val="96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16  </a:t>
            </a:r>
            <a:r>
              <a:rPr lang="zh-CN" altLang="en-US" sz="6600" b="1" dirty="0" smtClean="0">
                <a:ln w="0"/>
                <a:effectLst>
                  <a:glow rad="457200">
                    <a:schemeClr val="bg1">
                      <a:alpha val="96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田忌赛马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5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6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46521" y="69083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接着：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9227" y="72893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中等马对中等马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44879" y="1582574"/>
            <a:ext cx="615553" cy="26058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齐威王及贵族们</a:t>
            </a:r>
            <a:endParaRPr lang="zh-CN" altLang="en-US" sz="28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560" y="1582574"/>
            <a:ext cx="615553" cy="8104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田忌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39303" y="1503954"/>
            <a:ext cx="2600657" cy="2450500"/>
            <a:chOff x="1202017" y="4485844"/>
            <a:chExt cx="2600657" cy="2450500"/>
          </a:xfrm>
        </p:grpSpPr>
        <p:pic>
          <p:nvPicPr>
            <p:cNvPr id="1028" name="Picture 4" descr="http://pic36.nipic.com/20131209/12728082_100711072377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95"/>
            <a:stretch/>
          </p:blipFill>
          <p:spPr bwMode="auto">
            <a:xfrm>
              <a:off x="1202017" y="4485844"/>
              <a:ext cx="2600657" cy="245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844991" y="534982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中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64088" y="1498479"/>
            <a:ext cx="2404698" cy="2385247"/>
            <a:chOff x="5877458" y="4449042"/>
            <a:chExt cx="2404698" cy="2385247"/>
          </a:xfrm>
        </p:grpSpPr>
        <p:pic>
          <p:nvPicPr>
            <p:cNvPr id="1034" name="Picture 10" descr="http://img2.3png.com/7b1ad765718fb806c655e5c051783a907263.pn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001"/>
            <a:stretch/>
          </p:blipFill>
          <p:spPr bwMode="auto">
            <a:xfrm flipH="1">
              <a:off x="5877458" y="4449042"/>
              <a:ext cx="2404698" cy="2385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6703867" y="536887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中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26" name="Picture 2" descr="https://p1.ssl.qhimg.com/t01b1986a8a3ee45f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699" y="555526"/>
            <a:ext cx="688741" cy="977566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13" y="539108"/>
            <a:ext cx="677930" cy="961030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964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46521" y="69083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然后：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9227" y="72893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下等马对下等马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1560" y="1582574"/>
            <a:ext cx="615553" cy="8104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田忌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390195" y="1851670"/>
            <a:ext cx="2245701" cy="2003656"/>
            <a:chOff x="1259632" y="6864336"/>
            <a:chExt cx="2245701" cy="2003656"/>
          </a:xfrm>
        </p:grpSpPr>
        <p:pic>
          <p:nvPicPr>
            <p:cNvPr id="1026" name="Picture 2" descr="http://image.photophoto.cn/m-2/Animal/Horse/0180120029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259632" y="6864336"/>
              <a:ext cx="2245701" cy="2003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1937424" y="7421309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23640" y="1521856"/>
            <a:ext cx="3148760" cy="2692190"/>
            <a:chOff x="5724128" y="6360280"/>
            <a:chExt cx="3148760" cy="2692190"/>
          </a:xfrm>
        </p:grpSpPr>
        <p:pic>
          <p:nvPicPr>
            <p:cNvPr id="1040" name="Picture 16" descr="https://p2.ssl.qhimgs1.com/sdr/400__/t0151f6c3b19d69578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6360280"/>
              <a:ext cx="3148760" cy="2692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7125148" y="7200783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44879" y="1582574"/>
            <a:ext cx="615553" cy="26058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齐威</a:t>
            </a:r>
            <a:r>
              <a:rPr lang="zh-CN" altLang="en-US" dirty="0" smtClean="0"/>
              <a:t>王及贵族们</a:t>
            </a:r>
            <a:endParaRPr lang="zh-CN" altLang="en-US" dirty="0"/>
          </a:p>
        </p:txBody>
      </p:sp>
      <p:pic>
        <p:nvPicPr>
          <p:cNvPr id="20" name="Picture 2" descr="https://p1.ssl.qhimg.com/t01b1986a8a3ee45f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699" y="555526"/>
            <a:ext cx="688741" cy="977566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13" y="539108"/>
            <a:ext cx="677930" cy="961030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71698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9572" y="2067694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至少有两个等级中的马跑得第一才能获胜。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927" y="640308"/>
            <a:ext cx="5032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</a:rPr>
              <a:t>如何取得胜利？</a:t>
            </a:r>
            <a:endParaRPr lang="zh-CN" altLang="en-US" sz="5400" b="1" cap="none" spc="0" dirty="0">
              <a:ln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888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2" y="1317486"/>
            <a:ext cx="1477645" cy="211836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2339752" y="1059582"/>
            <a:ext cx="5976664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9138">
              <a:lnSpc>
                <a:spcPct val="130000"/>
              </a:lnSpc>
            </a:pPr>
            <a:r>
              <a:rPr kumimoji="1" lang="zh-CN" altLang="en-US" sz="2800" dirty="0" smtClean="0">
                <a:ea typeface="黑体" panose="02010609060101010101" charset="-122"/>
              </a:rPr>
              <a:t>这样的赛马出场方式，田忌想一定获胜几乎是</a:t>
            </a:r>
            <a:r>
              <a:rPr kumimoji="1" lang="zh-CN" altLang="en-US" sz="2800" dirty="0">
                <a:ea typeface="黑体" panose="02010609060101010101" charset="-122"/>
              </a:rPr>
              <a:t>不可能</a:t>
            </a:r>
            <a:r>
              <a:rPr kumimoji="1" lang="zh-CN" altLang="en-US" sz="2800" dirty="0" smtClean="0">
                <a:ea typeface="黑体" panose="02010609060101010101" charset="-122"/>
              </a:rPr>
              <a:t>的。但是孙膑却有办法保证田忌在赛马时获胜，他是怎么办到的呢？默读下面比赛的段落，用自己的话讲一讲。</a:t>
            </a:r>
            <a:r>
              <a:rPr kumimoji="1"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kumimoji="1"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1"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04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87624" y="3069670"/>
            <a:ext cx="648072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3888" algn="just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“</a:t>
            </a:r>
            <a:r>
              <a:rPr lang="zh-CN" altLang="en-US" sz="2800" b="1" kern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你是说换几匹更好的马？</a:t>
            </a:r>
            <a:r>
              <a:rPr lang="en-US" altLang="zh-CN" sz="2800" b="1" kern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”</a:t>
            </a:r>
            <a:endParaRPr lang="zh-CN" altLang="zh-CN" sz="2800" b="1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8453" y="1105706"/>
            <a:ext cx="683473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3888" algn="just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“</a:t>
            </a:r>
            <a:r>
              <a:rPr lang="zh-CN" altLang="en-US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将军，我</a:t>
            </a:r>
            <a:r>
              <a:rPr lang="zh-CN" altLang="en-US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有个</a:t>
            </a:r>
            <a:r>
              <a:rPr lang="zh-CN" altLang="en-US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办法，保证能让您在赛马时获胜。</a:t>
            </a:r>
            <a:r>
              <a:rPr lang="en-US" altLang="zh-CN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”</a:t>
            </a:r>
            <a:endParaRPr lang="zh-CN" altLang="zh-CN" sz="2800" b="1" kern="10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2707527"/>
            <a:ext cx="1200993" cy="1702523"/>
          </a:xfrm>
          <a:prstGeom prst="ellipse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/>
          <p:cNvPicPr>
            <a:picLocks noChangeAspect="1"/>
          </p:cNvPicPr>
          <p:nvPr/>
        </p:nvPicPr>
        <p:blipFill rotWithShape="1">
          <a:blip r:embed="rId3"/>
          <a:srcRect l="7421" t="4229" r="15429"/>
          <a:stretch/>
        </p:blipFill>
        <p:spPr>
          <a:xfrm flipH="1">
            <a:off x="326903" y="684900"/>
            <a:ext cx="1292769" cy="1814842"/>
          </a:xfrm>
          <a:prstGeom prst="ellipse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67744" y="3723878"/>
            <a:ext cx="45782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</a:rPr>
              <a:t>疑问语气</a:t>
            </a:r>
            <a:r>
              <a:rPr lang="zh-CN" altLang="en-US" sz="1800" dirty="0">
                <a:solidFill>
                  <a:srgbClr val="C00000"/>
                </a:solidFill>
              </a:rPr>
              <a:t>，表现出</a:t>
            </a:r>
            <a:r>
              <a:rPr lang="zh-CN" altLang="en-US" sz="1800" dirty="0" smtClean="0">
                <a:solidFill>
                  <a:srgbClr val="C00000"/>
                </a:solidFill>
              </a:rPr>
              <a:t>田忌心中的迷惑不解。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32261" y="1672231"/>
            <a:ext cx="385819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</a:rPr>
              <a:t>陈述语气，表现出孙膑的胸有成竹。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0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47664" y="3363838"/>
            <a:ext cx="6463879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6575" algn="just">
              <a:lnSpc>
                <a:spcPct val="120000"/>
              </a:lnSpc>
            </a:pPr>
            <a:r>
              <a:rPr lang="zh-CN" altLang="en-US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“将军请放心，按照我的主意办，一定能让您赢。”</a:t>
            </a:r>
            <a:endParaRPr lang="zh-CN" altLang="en-US" sz="2800" b="1" kern="0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Cambria Math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1934" y="1923678"/>
            <a:ext cx="610616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3888" algn="just">
              <a:lnSpc>
                <a:spcPct val="120000"/>
              </a:lnSpc>
            </a:pPr>
            <a:r>
              <a:rPr lang="zh-CN" altLang="en-US" sz="2800" b="1" kern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“那怎么能有赢的把握呢？”</a:t>
            </a:r>
            <a:endParaRPr lang="zh-CN" altLang="en-US" sz="2800" b="1" kern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Cambria Math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2218" y="942202"/>
            <a:ext cx="35181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2800" b="1" kern="0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“</a:t>
            </a:r>
            <a:r>
              <a:rPr lang="zh-CN" altLang="en-US" sz="2800" b="1" kern="0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Cambria Math"/>
              </a:rPr>
              <a:t>一匹也不用换。”</a:t>
            </a:r>
          </a:p>
        </p:txBody>
      </p:sp>
      <p:pic>
        <p:nvPicPr>
          <p:cNvPr id="1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7315" y="1664674"/>
            <a:ext cx="902324" cy="1279131"/>
          </a:xfrm>
          <a:prstGeom prst="ellipse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/>
          <p:cNvPicPr>
            <a:picLocks noChangeAspect="1"/>
          </p:cNvPicPr>
          <p:nvPr/>
        </p:nvPicPr>
        <p:blipFill rotWithShape="1">
          <a:blip r:embed="rId3"/>
          <a:srcRect l="7421" t="4229" r="15429"/>
          <a:stretch/>
        </p:blipFill>
        <p:spPr>
          <a:xfrm flipH="1">
            <a:off x="519098" y="473488"/>
            <a:ext cx="882979" cy="1239561"/>
          </a:xfrm>
          <a:prstGeom prst="ellipse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2"/>
          <p:cNvPicPr>
            <a:picLocks noChangeAspect="1"/>
          </p:cNvPicPr>
          <p:nvPr/>
        </p:nvPicPr>
        <p:blipFill rotWithShape="1">
          <a:blip r:embed="rId3"/>
          <a:srcRect l="7421" t="4229" r="15429"/>
          <a:stretch/>
        </p:blipFill>
        <p:spPr>
          <a:xfrm flipH="1">
            <a:off x="562640" y="3348413"/>
            <a:ext cx="882979" cy="1239561"/>
          </a:xfrm>
          <a:prstGeom prst="ellipse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1725166" y="4490300"/>
            <a:ext cx="648072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</a:rPr>
              <a:t>读这句话时要用十分坚决的语气，表现出孙膑很有把握的样子。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35226" y="2467126"/>
            <a:ext cx="53195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1800" dirty="0" smtClean="0">
                <a:solidFill>
                  <a:srgbClr val="C00000"/>
                </a:solidFill>
              </a:rPr>
              <a:t>用稍低沉的语调，</a:t>
            </a:r>
            <a:r>
              <a:rPr lang="zh-CN" altLang="en-US" sz="1800" dirty="0">
                <a:solidFill>
                  <a:srgbClr val="C00000"/>
                </a:solidFill>
              </a:rPr>
              <a:t>表现</a:t>
            </a:r>
            <a:r>
              <a:rPr lang="zh-CN" altLang="en-US" sz="1800" dirty="0" smtClean="0">
                <a:solidFill>
                  <a:srgbClr val="C00000"/>
                </a:solidFill>
              </a:rPr>
              <a:t>出田忌疑惑没有信心的</a:t>
            </a:r>
            <a:r>
              <a:rPr lang="zh-CN" altLang="en-US" sz="1800" dirty="0">
                <a:solidFill>
                  <a:srgbClr val="C00000"/>
                </a:solidFill>
              </a:rPr>
              <a:t>样子。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92726" y="798073"/>
            <a:ext cx="37110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</a:rPr>
              <a:t>读这句话时要</a:t>
            </a:r>
            <a:r>
              <a:rPr lang="zh-CN" altLang="en-US" sz="1800" dirty="0" smtClean="0">
                <a:solidFill>
                  <a:srgbClr val="C00000"/>
                </a:solidFill>
              </a:rPr>
              <a:t>用沉稳、不紧不慢的语气，表现出孙膑的沉着。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6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22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" y="1130961"/>
            <a:ext cx="7852805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3528" y="534981"/>
            <a:ext cx="5921375" cy="539115"/>
            <a:chOff x="1391" y="733"/>
            <a:chExt cx="9325" cy="849"/>
          </a:xfrm>
        </p:grpSpPr>
        <p:sp>
          <p:nvSpPr>
            <p:cNvPr id="17" name="文本框 11"/>
            <p:cNvSpPr txBox="1"/>
            <p:nvPr/>
          </p:nvSpPr>
          <p:spPr>
            <a:xfrm>
              <a:off x="2040" y="790"/>
              <a:ext cx="8676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</a:t>
              </a:r>
              <a:r>
                <a:rPr lang="zh-CN" altLang="en-US" sz="26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（描写神态的词语）</a:t>
              </a:r>
              <a:endPara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71126" y="1406824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solidFill>
                  <a:srgbClr val="FF6600"/>
                </a:solidFill>
                <a:latin typeface="等线"/>
                <a:ea typeface="宋体"/>
                <a:cs typeface="宋体"/>
              </a:rPr>
              <a:t>失败时：</a:t>
            </a:r>
            <a:endParaRPr lang="zh-CN" altLang="zh-CN" sz="2800" b="1" kern="100" dirty="0">
              <a:latin typeface="等线"/>
              <a:ea typeface="等线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latin typeface="等线"/>
                <a:ea typeface="宋体"/>
                <a:cs typeface="宋体"/>
              </a:rPr>
              <a:t>垂头丧气  </a:t>
            </a:r>
            <a:r>
              <a:rPr lang="zh-CN" altLang="zh-CN" sz="2800" b="1" kern="0" dirty="0" smtClean="0">
                <a:latin typeface="等线"/>
                <a:ea typeface="宋体"/>
                <a:cs typeface="宋体"/>
              </a:rPr>
              <a:t>愁眉苦脸</a:t>
            </a:r>
            <a:r>
              <a:rPr lang="en-US" altLang="zh-CN" sz="2800" b="1" kern="0" dirty="0" smtClean="0">
                <a:latin typeface="等线"/>
                <a:ea typeface="宋体"/>
                <a:cs typeface="宋体"/>
              </a:rPr>
              <a:t>  </a:t>
            </a:r>
            <a:r>
              <a:rPr lang="zh-CN" altLang="zh-CN" sz="2800" b="1" kern="0" dirty="0" smtClean="0">
                <a:latin typeface="等线"/>
                <a:ea typeface="宋体"/>
                <a:cs typeface="宋体"/>
              </a:rPr>
              <a:t>灰心丧气  </a:t>
            </a:r>
            <a:r>
              <a:rPr lang="zh-CN" altLang="zh-CN" sz="2800" b="1" kern="0" dirty="0">
                <a:latin typeface="等线"/>
                <a:ea typeface="宋体"/>
                <a:cs typeface="宋体"/>
              </a:rPr>
              <a:t>黯然神伤</a:t>
            </a:r>
            <a:endParaRPr lang="zh-CN" altLang="zh-CN" sz="2800" b="1" kern="100" dirty="0">
              <a:latin typeface="等线"/>
              <a:ea typeface="等线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solidFill>
                  <a:srgbClr val="FF6600"/>
                </a:solidFill>
                <a:latin typeface="等线"/>
                <a:ea typeface="宋体"/>
                <a:cs typeface="宋体"/>
              </a:rPr>
              <a:t>得胜时</a:t>
            </a:r>
            <a:r>
              <a:rPr lang="zh-CN" altLang="zh-CN" sz="2800" b="1" kern="0" dirty="0" smtClean="0">
                <a:solidFill>
                  <a:srgbClr val="FF6600"/>
                </a:solidFill>
                <a:latin typeface="等线"/>
                <a:ea typeface="宋体"/>
                <a:cs typeface="宋体"/>
              </a:rPr>
              <a:t>：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等线"/>
                <a:ea typeface="宋体"/>
                <a:cs typeface="宋体"/>
              </a:rPr>
              <a:t> </a:t>
            </a:r>
            <a:endParaRPr lang="zh-CN" altLang="zh-CN" sz="2800" b="1" kern="100" dirty="0">
              <a:latin typeface="等线"/>
              <a:ea typeface="等线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latin typeface="等线"/>
                <a:ea typeface="宋体"/>
                <a:cs typeface="宋体"/>
              </a:rPr>
              <a:t>得意洋洋  </a:t>
            </a:r>
            <a:r>
              <a:rPr lang="zh-CN" altLang="zh-CN" sz="2800" b="1" kern="0" dirty="0" smtClean="0">
                <a:latin typeface="等线"/>
                <a:ea typeface="宋体"/>
                <a:cs typeface="宋体"/>
              </a:rPr>
              <a:t>眉飞色舞</a:t>
            </a:r>
            <a:r>
              <a:rPr lang="en-US" altLang="zh-CN" sz="2800" b="1" kern="0" dirty="0" smtClean="0">
                <a:latin typeface="等线"/>
                <a:ea typeface="宋体"/>
                <a:cs typeface="宋体"/>
              </a:rPr>
              <a:t>  </a:t>
            </a:r>
            <a:r>
              <a:rPr lang="zh-CN" altLang="zh-CN" sz="2800" b="1" kern="0" dirty="0" smtClean="0">
                <a:latin typeface="等线"/>
                <a:ea typeface="宋体"/>
                <a:cs typeface="宋体"/>
              </a:rPr>
              <a:t>沾沾自喜  </a:t>
            </a:r>
            <a:r>
              <a:rPr lang="zh-CN" altLang="zh-CN" sz="2800" b="1" kern="0" dirty="0">
                <a:latin typeface="等线"/>
                <a:ea typeface="宋体"/>
                <a:cs typeface="宋体"/>
              </a:rPr>
              <a:t>得意忘形</a:t>
            </a:r>
            <a:endParaRPr lang="zh-CN" altLang="zh-CN" sz="2800" b="1" kern="100" dirty="0">
              <a:latin typeface="等线"/>
              <a:ea typeface="等线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solidFill>
                  <a:srgbClr val="FF6600"/>
                </a:solidFill>
                <a:latin typeface="等线"/>
                <a:ea typeface="宋体"/>
                <a:cs typeface="宋体"/>
              </a:rPr>
              <a:t>惊讶时：</a:t>
            </a:r>
            <a:endParaRPr lang="zh-CN" altLang="zh-CN" sz="2800" b="1" kern="100" dirty="0">
              <a:latin typeface="等线"/>
              <a:ea typeface="等线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0" dirty="0">
                <a:latin typeface="等线"/>
                <a:ea typeface="宋体"/>
                <a:cs typeface="宋体"/>
              </a:rPr>
              <a:t>目瞪口呆  张口结舌 </a:t>
            </a:r>
            <a:r>
              <a:rPr lang="en-US" altLang="zh-CN" sz="2800" b="1" kern="0" dirty="0" smtClean="0">
                <a:latin typeface="等线"/>
                <a:ea typeface="宋体"/>
                <a:cs typeface="宋体"/>
              </a:rPr>
              <a:t> </a:t>
            </a:r>
            <a:r>
              <a:rPr lang="zh-CN" altLang="zh-CN" sz="2800" b="1" kern="0" dirty="0" smtClean="0">
                <a:latin typeface="等线"/>
                <a:ea typeface="宋体"/>
                <a:cs typeface="宋体"/>
              </a:rPr>
              <a:t>呆若木鸡</a:t>
            </a:r>
            <a:r>
              <a:rPr lang="zh-CN" altLang="zh-CN" sz="2800" b="1" kern="0" dirty="0" smtClean="0">
                <a:latin typeface="等线"/>
                <a:ea typeface="Arial"/>
                <a:cs typeface="Times New Roman"/>
              </a:rPr>
              <a:t> </a:t>
            </a:r>
            <a:endParaRPr lang="zh-CN" altLang="zh-CN" sz="2800" b="1" kern="100" dirty="0">
              <a:effectLst/>
              <a:latin typeface="等线"/>
              <a:ea typeface="等线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834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2" y="1317486"/>
            <a:ext cx="1477645" cy="2118360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2123728" y="964922"/>
            <a:ext cx="6264696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9138">
              <a:lnSpc>
                <a:spcPct val="150000"/>
              </a:lnSpc>
            </a:pPr>
            <a:r>
              <a:rPr kumimoji="1" lang="zh-CN" altLang="en-US" sz="3200" dirty="0" smtClean="0">
                <a:ea typeface="黑体" panose="02010609060101010101" charset="-122"/>
              </a:rPr>
              <a:t>田忌和齐威王的对阵就要开始了，最终结果如何？为什么会有这样的结果呢？让我们走进课文去寻找答案吧！</a:t>
            </a:r>
            <a:r>
              <a:rPr kumimoji="1"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kumimoji="1"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kumimoji="1"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kumimoji="1"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8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http://spider.nosdn.127.net/c73b268fedbb03c91f53a998345454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124" y="20746"/>
            <a:ext cx="2941362" cy="206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53409" y="351932"/>
            <a:ext cx="2518391" cy="938188"/>
            <a:chOff x="179511" y="348203"/>
            <a:chExt cx="2518391" cy="93818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1" y="348203"/>
              <a:ext cx="2518391" cy="93818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83094" y="625495"/>
              <a:ext cx="2016224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800" b="1" dirty="0" smtClean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第</a:t>
              </a:r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二</a:t>
              </a:r>
              <a:r>
                <a:rPr lang="en-US" altLang="zh-CN" sz="2800" b="1" dirty="0" err="1" smtClean="0"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0030101010101" pitchFamily="49" charset="-122"/>
                  <a:ea typeface="黑体" panose="02010600030101010101" pitchFamily="49" charset="-122"/>
                  <a:cs typeface="黑体" panose="02010600030101010101" pitchFamily="49" charset="-122"/>
                  <a:sym typeface="+mn-ea"/>
                </a:rPr>
                <a:t>次赛马</a:t>
              </a:r>
              <a:endParaRPr lang="en-US" altLang="zh-CN" sz="28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7504" y="1404521"/>
            <a:ext cx="71787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第一场，田忌先用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下等马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对齐威王的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上等马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，齐威王的马遥遥领先。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田忌输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64088" y="2571750"/>
            <a:ext cx="3057174" cy="2436525"/>
            <a:chOff x="5886312" y="3303577"/>
            <a:chExt cx="3057174" cy="2436525"/>
          </a:xfrm>
        </p:grpSpPr>
        <p:pic>
          <p:nvPicPr>
            <p:cNvPr id="5127" name="Picture 7" descr="C:\Users\Administrator\Desktop\730f424fbeb1d9a3246e34f1126ee07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6312" y="3303577"/>
              <a:ext cx="3057174" cy="243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6079234" y="3802893"/>
              <a:ext cx="28233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3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如果你是田忌或齐威王，此时你会想些什么？</a:t>
              </a:r>
              <a:endParaRPr lang="zh-CN" altLang="en-US" sz="2800" dirty="0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02868" y="2779152"/>
            <a:ext cx="112297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败</a:t>
            </a:r>
          </a:p>
        </p:txBody>
      </p:sp>
      <p:sp>
        <p:nvSpPr>
          <p:cNvPr id="10" name="矩形 9"/>
          <p:cNvSpPr/>
          <p:nvPr/>
        </p:nvSpPr>
        <p:spPr>
          <a:xfrm>
            <a:off x="218385" y="3789074"/>
            <a:ext cx="5303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不动声色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不着急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8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674" y="483518"/>
            <a:ext cx="4073335" cy="18050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36621" y="693559"/>
            <a:ext cx="33434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马就是比你的强，不管你怎么换，我都会赢的。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638880"/>
            <a:ext cx="4073335" cy="18050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87824" y="2931790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比赛结果一定会让你大吃一惊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 descr="https://p1.ssl.qhimg.com/t01b1986a8a3ee45f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041" y="476249"/>
            <a:ext cx="1476375" cy="2095501"/>
          </a:xfrm>
          <a:prstGeom prst="ellipse">
            <a:avLst/>
          </a:prstGeom>
          <a:ln w="12700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99592" y="2532053"/>
            <a:ext cx="1367557" cy="1940331"/>
          </a:xfrm>
          <a:prstGeom prst="ellipse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3003798" y="3723878"/>
            <a:ext cx="35844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最后一定是我赢。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059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58" y="1275606"/>
            <a:ext cx="1934210" cy="274193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45765" y="1294765"/>
            <a:ext cx="5219700" cy="25766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4325D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田忌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，生卒年不详，姓田氏，名忌，字期，又曰期思，封于徐州（今山东滕州南），故又称徐州子期。战国时期齐国名将。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8178" y="483459"/>
            <a:ext cx="1629583" cy="400169"/>
            <a:chOff x="218178" y="483459"/>
            <a:chExt cx="1629583" cy="40016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178" y="483459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218226" y="483518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843558"/>
            <a:ext cx="691276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9138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接着，第二场比赛开始了。田忌用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上等马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对齐威王的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中等马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，胜了第二场。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8381" y="2256423"/>
            <a:ext cx="12153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zh-CN" altLang="en-US" sz="80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0703" y="3745035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田忌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微微一笑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4" descr="http://www.newxue.com/images/keben/2915650612155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0" t="17720" r="23574" b="48133"/>
          <a:stretch/>
        </p:blipFill>
        <p:spPr bwMode="auto">
          <a:xfrm>
            <a:off x="6748554" y="2864242"/>
            <a:ext cx="2359950" cy="228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2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cms-bucket.nosdn.127.net/2018/12/20/b1d8309915a045458cc33bd79e5600a0.jpeg?imageView&amp;thumbnail=550x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04" y="-20538"/>
            <a:ext cx="9159304" cy="521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14884" y="62753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9138">
              <a:lnSpc>
                <a:spcPct val="150000"/>
              </a:lnSpc>
            </a:pPr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第三场，田忌用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中等马</a:t>
            </a:r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对齐威王的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下等马</a:t>
            </a:r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又胜</a:t>
            </a:r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了一场。</a:t>
            </a:r>
            <a:endParaRPr lang="zh-CN" altLang="en-US" sz="2800" b="1" dirty="0">
              <a:effectLst>
                <a:glow rad="4318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7287" y="356069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田忌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满意地笑</a:t>
            </a:r>
            <a:r>
              <a:rPr lang="zh-CN" altLang="en-US" sz="2800" b="1" dirty="0" smtClean="0">
                <a:effectLst>
                  <a:glow rad="431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 dirty="0">
              <a:effectLst>
                <a:glow rad="4318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8381" y="2040399"/>
            <a:ext cx="12153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zh-CN" altLang="en-US" sz="80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356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5592825" y="38373"/>
            <a:ext cx="126188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齐威王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2737863" y="32306"/>
            <a:ext cx="90281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田忌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441946" y="1923678"/>
            <a:ext cx="1377113" cy="1468920"/>
            <a:chOff x="1622389" y="2216473"/>
            <a:chExt cx="1377113" cy="1468920"/>
          </a:xfrm>
        </p:grpSpPr>
        <p:pic>
          <p:nvPicPr>
            <p:cNvPr id="5" name="Picture 6" descr="https://p5.ssl.qhimgs1.com/sdr/400__/t01bf18b7ba6b4f0b5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389" y="2216473"/>
              <a:ext cx="1377113" cy="1468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88653" y="2499742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上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0425" y="651761"/>
            <a:ext cx="1528180" cy="1271917"/>
            <a:chOff x="6025638" y="2465336"/>
            <a:chExt cx="1528180" cy="1271917"/>
          </a:xfrm>
        </p:grpSpPr>
        <p:pic>
          <p:nvPicPr>
            <p:cNvPr id="8" name="Picture 12" descr="http://bpic.588ku.com/element_origin_min_pic/00/04/55/57568c971b6197a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5638" y="2465336"/>
              <a:ext cx="1528180" cy="1271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568607" y="269060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上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16538" y="3291830"/>
            <a:ext cx="1776285" cy="1673724"/>
            <a:chOff x="1614203" y="4874232"/>
            <a:chExt cx="1776285" cy="1673724"/>
          </a:xfrm>
        </p:grpSpPr>
        <p:pic>
          <p:nvPicPr>
            <p:cNvPr id="13" name="Picture 4" descr="http://pic36.nipic.com/20131209/12728082_100711072377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95"/>
            <a:stretch/>
          </p:blipFill>
          <p:spPr bwMode="auto">
            <a:xfrm>
              <a:off x="1614203" y="4874232"/>
              <a:ext cx="1776285" cy="1673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919941" y="534982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中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33060" y="1851670"/>
            <a:ext cx="1493128" cy="1481050"/>
            <a:chOff x="6333243" y="4901140"/>
            <a:chExt cx="1493128" cy="1481050"/>
          </a:xfrm>
        </p:grpSpPr>
        <p:pic>
          <p:nvPicPr>
            <p:cNvPr id="16" name="Picture 10" descr="http://img2.3png.com/7b1ad765718fb806c655e5c051783a90726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001"/>
            <a:stretch/>
          </p:blipFill>
          <p:spPr bwMode="auto">
            <a:xfrm flipH="1">
              <a:off x="6333243" y="4901140"/>
              <a:ext cx="1493128" cy="1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6703867" y="5368878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中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04083" y="644376"/>
            <a:ext cx="1267640" cy="1131012"/>
            <a:chOff x="1748662" y="7300658"/>
            <a:chExt cx="1267640" cy="1131012"/>
          </a:xfrm>
        </p:grpSpPr>
        <p:pic>
          <p:nvPicPr>
            <p:cNvPr id="19" name="Picture 2" descr="http://image.photophoto.cn/m-2/Animal/Horse/0180120029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48662" y="7300658"/>
              <a:ext cx="1267640" cy="1131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967404" y="7436299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92080" y="3492400"/>
            <a:ext cx="1955132" cy="1671638"/>
            <a:chOff x="6223186" y="6786974"/>
            <a:chExt cx="2150645" cy="1838802"/>
          </a:xfrm>
        </p:grpSpPr>
        <p:pic>
          <p:nvPicPr>
            <p:cNvPr id="22" name="Picture 16" descr="https://p2.ssl.qhimgs1.com/sdr/400__/t0151f6c3b19d695788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186" y="6786974"/>
              <a:ext cx="2150645" cy="1838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7050107" y="7200783"/>
              <a:ext cx="5946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rgbClr val="FF6600">
                        <a:alpha val="6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66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1109" y="1014612"/>
            <a:ext cx="149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第一场</a:t>
            </a:r>
            <a:endParaRPr lang="zh-CN" alt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581109" y="2473194"/>
            <a:ext cx="149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第二场</a:t>
            </a:r>
            <a:endParaRPr lang="zh-CN" alt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581109" y="4035831"/>
            <a:ext cx="149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第三场</a:t>
            </a:r>
            <a:endParaRPr lang="zh-CN" alt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4291135" y="658966"/>
            <a:ext cx="112297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败</a:t>
            </a:r>
          </a:p>
        </p:txBody>
      </p:sp>
      <p:sp>
        <p:nvSpPr>
          <p:cNvPr id="28" name="矩形 27"/>
          <p:cNvSpPr/>
          <p:nvPr/>
        </p:nvSpPr>
        <p:spPr>
          <a:xfrm>
            <a:off x="4142255" y="1968391"/>
            <a:ext cx="12153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zh-CN" altLang="en-US" sz="80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72095" y="3518659"/>
            <a:ext cx="12153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zh-CN" altLang="en-US" sz="80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55515" y="1404729"/>
            <a:ext cx="1908973" cy="2285241"/>
            <a:chOff x="4770866" y="404491"/>
            <a:chExt cx="3381861" cy="2285241"/>
          </a:xfrm>
          <a:noFill/>
        </p:grpSpPr>
        <p:sp>
          <p:nvSpPr>
            <p:cNvPr id="33" name="文本框 11">
              <a:extLst>
                <a:ext uri="{FF2B5EF4-FFF2-40B4-BE49-F238E27FC236}">
                  <a16:creationId xmlns="" xmlns:a16="http://schemas.microsoft.com/office/drawing/2014/main" id="{D674E012-A0BB-8043-8DA1-7BC8D461660E}"/>
                </a:ext>
              </a:extLst>
            </p:cNvPr>
            <p:cNvSpPr txBox="1"/>
            <p:nvPr/>
          </p:nvSpPr>
          <p:spPr>
            <a:xfrm>
              <a:off x="4811284" y="404491"/>
              <a:ext cx="3341443" cy="2285241"/>
            </a:xfrm>
            <a:prstGeom prst="rect">
              <a:avLst/>
            </a:prstGeom>
            <a:grp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黑体" pitchFamily="49" charset="-122"/>
                  <a:ea typeface="黑体" pitchFamily="49" charset="-122"/>
                </a:rPr>
                <a:t>了解孙膑这样安排马的出场顺序的思维过程。</a:t>
              </a:r>
              <a:endParaRPr lang="zh-CN" altLang="en-US" sz="24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2" t="1" r="12366" b="-38845"/>
            <a:stretch/>
          </p:blipFill>
          <p:spPr>
            <a:xfrm>
              <a:off x="4802857" y="673508"/>
              <a:ext cx="3271317" cy="422721"/>
            </a:xfrm>
            <a:prstGeom prst="rect">
              <a:avLst/>
            </a:prstGeom>
            <a:grpFill/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2" t="1" r="12366" b="-38845"/>
            <a:stretch/>
          </p:blipFill>
          <p:spPr>
            <a:xfrm>
              <a:off x="4770866" y="1230522"/>
              <a:ext cx="3271316" cy="422721"/>
            </a:xfrm>
            <a:prstGeom prst="rect">
              <a:avLst/>
            </a:prstGeom>
            <a:grpFill/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2" t="-27946"/>
            <a:stretch/>
          </p:blipFill>
          <p:spPr>
            <a:xfrm>
              <a:off x="4778609" y="2210977"/>
              <a:ext cx="3318003" cy="384934"/>
            </a:xfrm>
            <a:prstGeom prst="rect">
              <a:avLst/>
            </a:prstGeom>
            <a:grpFill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2" t="1" r="12366" b="-38845"/>
            <a:stretch/>
          </p:blipFill>
          <p:spPr>
            <a:xfrm>
              <a:off x="4797363" y="1765900"/>
              <a:ext cx="3271316" cy="422721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7197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3262" y="392926"/>
            <a:ext cx="72614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田忌取胜</a:t>
            </a:r>
            <a:r>
              <a:rPr lang="zh-CN" altLang="en-US" sz="2800" b="1" kern="0" dirty="0">
                <a:latin typeface="黑体" panose="02010600030101010101" pitchFamily="49" charset="-122"/>
                <a:ea typeface="黑体" panose="02010600030101010101" pitchFamily="49" charset="-122"/>
              </a:rPr>
              <a:t>的原因是什么</a:t>
            </a:r>
            <a:r>
              <a:rPr lang="zh-CN" altLang="en-US" sz="28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？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1115270" y="3491011"/>
            <a:ext cx="689860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还是原来的马，只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需要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调换一下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马的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出场顺序，就可以转败为胜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，这就叫做想办法灵活应变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</a:p>
        </p:txBody>
      </p:sp>
      <p:pic>
        <p:nvPicPr>
          <p:cNvPr id="4" name="图片 3" descr="《田忌赛马》插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1352163"/>
            <a:ext cx="1777365" cy="16516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AutoShape 31"/>
          <p:cNvSpPr/>
          <p:nvPr/>
        </p:nvSpPr>
        <p:spPr>
          <a:xfrm>
            <a:off x="1979712" y="1363345"/>
            <a:ext cx="134620" cy="1905000"/>
          </a:xfrm>
          <a:prstGeom prst="leftBrace">
            <a:avLst>
              <a:gd name="adj1" fmla="val 6940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051720" y="12376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善于观察</a:t>
            </a:r>
            <a:endParaRPr lang="zh-CN" altLang="en-US" dirty="0"/>
          </a:p>
        </p:txBody>
      </p:sp>
      <p:sp>
        <p:nvSpPr>
          <p:cNvPr id="8" name="文本框 4"/>
          <p:cNvSpPr txBox="1"/>
          <p:nvPr/>
        </p:nvSpPr>
        <p:spPr>
          <a:xfrm>
            <a:off x="2052355" y="17595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认真思考</a:t>
            </a:r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2051720" y="231076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仔细分析</a:t>
            </a:r>
            <a:endParaRPr lang="zh-CN" altLang="en-US" dirty="0"/>
          </a:p>
        </p:txBody>
      </p:sp>
      <p:sp>
        <p:nvSpPr>
          <p:cNvPr id="10" name="文本框 7"/>
          <p:cNvSpPr txBox="1"/>
          <p:nvPr/>
        </p:nvSpPr>
        <p:spPr>
          <a:xfrm>
            <a:off x="2051720" y="287528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勇于打破常规</a:t>
            </a:r>
            <a:endParaRPr lang="zh-CN" altLang="en-US" dirty="0"/>
          </a:p>
        </p:txBody>
      </p:sp>
      <p:sp>
        <p:nvSpPr>
          <p:cNvPr id="11" name="文本框 8"/>
          <p:cNvSpPr txBox="1"/>
          <p:nvPr/>
        </p:nvSpPr>
        <p:spPr>
          <a:xfrm>
            <a:off x="899592" y="2054860"/>
            <a:ext cx="10775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孙 膑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27984" y="1635646"/>
            <a:ext cx="2736304" cy="1015663"/>
          </a:xfrm>
          <a:prstGeom prst="rect">
            <a:avLst/>
          </a:prstGeom>
          <a:ln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的马脚力相差不多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都能分成上、中、下三等。</a:t>
            </a:r>
          </a:p>
        </p:txBody>
      </p:sp>
    </p:spTree>
    <p:extLst>
      <p:ext uri="{BB962C8B-B14F-4D97-AF65-F5344CB8AC3E}">
        <p14:creationId xmlns:p14="http://schemas.microsoft.com/office/powerpoint/2010/main" val="64493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455" y="1412842"/>
            <a:ext cx="734441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863607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这次赛马前后，田忌的表情变化：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8561" y="1314819"/>
            <a:ext cx="2567255" cy="1905003"/>
            <a:chOff x="520843" y="1242811"/>
            <a:chExt cx="2567255" cy="190500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9"/>
            <a:stretch/>
          </p:blipFill>
          <p:spPr>
            <a:xfrm>
              <a:off x="520843" y="1242811"/>
              <a:ext cx="2567255" cy="190500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93993" y="214085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不动声色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19872" y="1674859"/>
            <a:ext cx="2567255" cy="1905003"/>
            <a:chOff x="4370225" y="1970536"/>
            <a:chExt cx="2567255" cy="19050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9"/>
            <a:stretch/>
          </p:blipFill>
          <p:spPr>
            <a:xfrm>
              <a:off x="4370225" y="1970536"/>
              <a:ext cx="2567255" cy="19050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782055" y="292303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微微一笑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72200" y="1962891"/>
            <a:ext cx="2567255" cy="1905003"/>
            <a:chOff x="6976915" y="2332172"/>
            <a:chExt cx="2567255" cy="19050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9"/>
            <a:stretch/>
          </p:blipFill>
          <p:spPr>
            <a:xfrm>
              <a:off x="6976915" y="2332172"/>
              <a:ext cx="2567255" cy="19050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309848" y="3256604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满意地笑了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74759" y="4033985"/>
            <a:ext cx="3312368" cy="584775"/>
          </a:xfrm>
          <a:prstGeom prst="rect">
            <a:avLst/>
          </a:prstGeom>
          <a:noFill/>
          <a:ln w="38100">
            <a:solidFill>
              <a:srgbClr val="4325D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/>
              <a:t>孙膑计策成功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659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63688" y="2067694"/>
            <a:ext cx="6624736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通过这个故事使我们明白一个道理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______________________________________________________________________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558" name="Picture 10" descr="Q_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664" y="267494"/>
            <a:ext cx="1143000" cy="902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椭圆 27651"/>
          <p:cNvSpPr/>
          <p:nvPr/>
        </p:nvSpPr>
        <p:spPr>
          <a:xfrm>
            <a:off x="1621160" y="591530"/>
            <a:ext cx="1295400" cy="1219200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0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败</a:t>
            </a:r>
          </a:p>
        </p:txBody>
      </p:sp>
      <p:sp>
        <p:nvSpPr>
          <p:cNvPr id="27654" name="直接连接符 27653"/>
          <p:cNvSpPr/>
          <p:nvPr/>
        </p:nvSpPr>
        <p:spPr>
          <a:xfrm>
            <a:off x="3061320" y="1201130"/>
            <a:ext cx="2735262" cy="0"/>
          </a:xfrm>
          <a:prstGeom prst="line">
            <a:avLst/>
          </a:prstGeom>
          <a:ln w="66675" cap="flat" cmpd="sng">
            <a:solidFill>
              <a:srgbClr val="6600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3" name="椭圆 27652"/>
          <p:cNvSpPr/>
          <p:nvPr/>
        </p:nvSpPr>
        <p:spPr>
          <a:xfrm>
            <a:off x="5940896" y="591530"/>
            <a:ext cx="1295400" cy="1219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0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胜</a:t>
            </a:r>
          </a:p>
        </p:txBody>
      </p:sp>
      <p:sp>
        <p:nvSpPr>
          <p:cNvPr id="2" name="矩形 1"/>
          <p:cNvSpPr/>
          <p:nvPr/>
        </p:nvSpPr>
        <p:spPr>
          <a:xfrm>
            <a:off x="1839888" y="2689804"/>
            <a:ext cx="6048672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调查研究、分析事物，积极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脑筋，运用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智谋是事情成功的关键。</a:t>
            </a:r>
          </a:p>
        </p:txBody>
      </p:sp>
    </p:spTree>
    <p:extLst>
      <p:ext uri="{BB962C8B-B14F-4D97-AF65-F5344CB8AC3E}">
        <p14:creationId xmlns:p14="http://schemas.microsoft.com/office/powerpoint/2010/main" val="41714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455" y="1157605"/>
            <a:ext cx="734441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8888" y="705649"/>
            <a:ext cx="5559712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 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想一想：</a:t>
            </a:r>
            <a:r>
              <a:rPr lang="en-US" altLang="zh-CN" sz="2800" b="1" dirty="0" err="1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第一场结束后，如果齐威王还想战胜田忌，他有没有办法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4" name="图片 3073" descr="《田忌赛马》插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328" y="3552825"/>
            <a:ext cx="1777365" cy="165163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43010" name="Picture 2"/>
          <p:cNvPicPr>
            <a:picLocks noChangeAspect="1"/>
          </p:cNvPicPr>
          <p:nvPr/>
        </p:nvPicPr>
        <p:blipFill rotWithShape="1">
          <a:blip r:embed="rId3"/>
          <a:srcRect t="23189"/>
          <a:stretch/>
        </p:blipFill>
        <p:spPr>
          <a:xfrm>
            <a:off x="179512" y="843558"/>
            <a:ext cx="2465164" cy="1584046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sp>
        <p:nvSpPr>
          <p:cNvPr id="7" name="文本框 6"/>
          <p:cNvSpPr txBox="1"/>
          <p:nvPr/>
        </p:nvSpPr>
        <p:spPr>
          <a:xfrm>
            <a:off x="2015884" y="3129900"/>
            <a:ext cx="471635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摆摆道具，并汇报结果。</a:t>
            </a:r>
          </a:p>
        </p:txBody>
      </p:sp>
    </p:spTree>
    <p:extLst>
      <p:ext uri="{BB962C8B-B14F-4D97-AF65-F5344CB8AC3E}">
        <p14:creationId xmlns:p14="http://schemas.microsoft.com/office/powerpoint/2010/main" val="185443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3683" y="738882"/>
            <a:ext cx="66807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历史上有不少像“田忌赛马”这样运用谋略取得胜利的故事，找一找相关资料，和同学交流。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（选做题）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46160"/>
            <a:ext cx="1240155" cy="180321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54742" y="3147814"/>
            <a:ext cx="48815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4325D9"/>
                </a:solidFill>
              </a:rPr>
              <a:t>长勺之</a:t>
            </a:r>
            <a:r>
              <a:rPr lang="zh-CN" altLang="en-US" sz="2800" dirty="0" smtClean="0">
                <a:solidFill>
                  <a:srgbClr val="4325D9"/>
                </a:solidFill>
              </a:rPr>
              <a:t>战       赤壁</a:t>
            </a:r>
            <a:r>
              <a:rPr lang="zh-CN" altLang="en-US" sz="2800" dirty="0">
                <a:solidFill>
                  <a:srgbClr val="4325D9"/>
                </a:solidFill>
              </a:rPr>
              <a:t>之</a:t>
            </a:r>
            <a:r>
              <a:rPr lang="zh-CN" altLang="en-US" sz="2800" dirty="0" smtClean="0">
                <a:solidFill>
                  <a:srgbClr val="4325D9"/>
                </a:solidFill>
              </a:rPr>
              <a:t>战     </a:t>
            </a:r>
            <a:endParaRPr lang="en-US" altLang="zh-CN" sz="2800" dirty="0" smtClean="0">
              <a:solidFill>
                <a:srgbClr val="4325D9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4325D9"/>
                </a:solidFill>
              </a:rPr>
              <a:t>淝水之战</a:t>
            </a:r>
            <a:r>
              <a:rPr lang="en-US" altLang="zh-CN" sz="2800" dirty="0">
                <a:solidFill>
                  <a:srgbClr val="4325D9"/>
                </a:solidFill>
              </a:rPr>
              <a:t>……</a:t>
            </a:r>
            <a:r>
              <a:rPr lang="zh-CN" altLang="en-US" sz="2800" dirty="0">
                <a:solidFill>
                  <a:srgbClr val="4325D9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803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2760845" y="2943751"/>
            <a:ext cx="2001779" cy="14946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796773" y="1131590"/>
            <a:ext cx="2001779" cy="14946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1259632" y="1948325"/>
            <a:ext cx="615553" cy="1575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田忌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赛马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072828" y="1850073"/>
            <a:ext cx="216000" cy="2032968"/>
          </a:xfrm>
          <a:prstGeom prst="leftBrace">
            <a:avLst>
              <a:gd name="adj1" fmla="val 0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4091" y="411510"/>
            <a:ext cx="2651725" cy="561692"/>
            <a:chOff x="192083" y="411510"/>
            <a:chExt cx="2651725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2796773" y="1131590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上等马对上等马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96773" y="16500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等马对中等马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96773" y="222608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等马对下等马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4749309" y="1144290"/>
            <a:ext cx="216000" cy="147427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965333" y="1601163"/>
            <a:ext cx="10468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胜负难料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82684" y="2966175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等马对上等马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07301" y="3542239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等马对下等马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82683" y="4058995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上等马对中等马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右大括号 28"/>
          <p:cNvSpPr/>
          <p:nvPr/>
        </p:nvSpPr>
        <p:spPr>
          <a:xfrm>
            <a:off x="4762624" y="2964076"/>
            <a:ext cx="216000" cy="147427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965948" y="341912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必胜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右大括号 30"/>
          <p:cNvSpPr/>
          <p:nvPr/>
        </p:nvSpPr>
        <p:spPr>
          <a:xfrm>
            <a:off x="6300192" y="1719054"/>
            <a:ext cx="216000" cy="201645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16216" y="1937568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善于观察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20272" y="1937568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善于思考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9624" y="1131590"/>
            <a:ext cx="779377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篇课文主要讲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了孙膑帮助田忌以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的手段，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了比赛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胜利的故事。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表现了孙膑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4" name="图片 3073" descr="《田忌赛马》插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714" y="3925950"/>
            <a:ext cx="1335360" cy="1240897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290128" y="425882"/>
            <a:ext cx="2481672" cy="561692"/>
            <a:chOff x="179512" y="411510"/>
            <a:chExt cx="248167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873546" y="1986975"/>
            <a:ext cx="3554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调换马的出场顺序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6175" y="271576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足智多谋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/>
        </p:nvPicPr>
        <p:blipFill rotWithShape="1">
          <a:blip r:embed="rId2"/>
          <a:srcRect l="7421" t="4229" r="15429"/>
          <a:stretch/>
        </p:blipFill>
        <p:spPr>
          <a:xfrm>
            <a:off x="6292676" y="1244599"/>
            <a:ext cx="1663700" cy="24155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27583" y="1110711"/>
            <a:ext cx="4968553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4325D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孙膑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，中国战国初期军事家，兵家代表人物。孙膑原名不详，因受过膑刑故名孙膑。代表作《孙膑兵法》。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611560" y="987574"/>
            <a:ext cx="2815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有关孙膑的故事： </a:t>
            </a:r>
          </a:p>
        </p:txBody>
      </p:sp>
      <p:sp>
        <p:nvSpPr>
          <p:cNvPr id="11" name="矩形 10"/>
          <p:cNvSpPr/>
          <p:nvPr/>
        </p:nvSpPr>
        <p:spPr>
          <a:xfrm>
            <a:off x="662636" y="1453530"/>
            <a:ext cx="78825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/>
            <a:r>
              <a:rPr lang="zh-CN" altLang="en-US" sz="2400" b="1" dirty="0" smtClean="0">
                <a:ea typeface="楷体" panose="02010609060101010101" pitchFamily="49" charset="-122"/>
              </a:rPr>
              <a:t>公元前</a:t>
            </a:r>
            <a:r>
              <a:rPr lang="en-US" altLang="zh-CN" sz="2400" b="1" dirty="0">
                <a:ea typeface="楷体" panose="02010609060101010101" pitchFamily="49" charset="-122"/>
              </a:rPr>
              <a:t>343</a:t>
            </a:r>
            <a:r>
              <a:rPr lang="zh-CN" altLang="en-US" sz="2400" b="1" dirty="0">
                <a:ea typeface="楷体" panose="02010609060101010101" pitchFamily="49" charset="-122"/>
              </a:rPr>
              <a:t>年，魏惠王派兵大举进攻韩国。韩哀侯异常忍慌，派人星夜求救于齐。于是，齐任命田忌为大将，孙膑为军师，统兵数万去救韩国。孙膑决定改变战术，以计胜之。第二天，他让军士把为</a:t>
            </a:r>
            <a:r>
              <a:rPr lang="en-US" altLang="zh-CN" sz="2400" b="1" dirty="0"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ea typeface="楷体" panose="02010609060101010101" pitchFamily="49" charset="-122"/>
              </a:rPr>
              <a:t>万人做饭用的锅灶减为</a:t>
            </a:r>
            <a:r>
              <a:rPr lang="en-US" altLang="zh-CN" sz="2400" b="1" dirty="0"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ea typeface="楷体" panose="02010609060101010101" pitchFamily="49" charset="-122"/>
              </a:rPr>
              <a:t>万人的，第三天减为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万人的，以此迷惑魏军。魏军果然上当，将军庞涓亲率精锐骑兵， 昼夜兼程地沿着齐军的方向猛追不舍。齐军在马陵设伏，果然魏军在黄昏时分赶到了马陵道。齐军万箭齐发，魏军大败。庞涓也死于乱军之中。这就是历史上著名的马陵之战。</a:t>
            </a:r>
          </a:p>
        </p:txBody>
      </p:sp>
      <p:sp>
        <p:nvSpPr>
          <p:cNvPr id="2" name="矩形 1"/>
          <p:cNvSpPr/>
          <p:nvPr/>
        </p:nvSpPr>
        <p:spPr>
          <a:xfrm>
            <a:off x="3860908" y="98757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马陵之战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29396" y="1984837"/>
            <a:ext cx="727280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6223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   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齐威王每个等级的马都比田忌的强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（   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）齐威王的马比田忌的快不了多少，（   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）只调换一下出场顺序，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田忌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就可以转败为胜。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</a:t>
              </a:r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演练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11560" y="104041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关联词语填空。</a:t>
            </a:r>
            <a:endParaRPr lang="zh-CN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983" y="1563638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因此  无论  虽然  如果  但是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96981" y="211849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3855" y="27496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87824" y="3381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</a:p>
        </p:txBody>
      </p:sp>
    </p:spTree>
    <p:extLst>
      <p:ext uri="{BB962C8B-B14F-4D97-AF65-F5344CB8AC3E}">
        <p14:creationId xmlns:p14="http://schemas.microsoft.com/office/powerpoint/2010/main" val="341268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10813" y="1233949"/>
            <a:ext cx="756084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699542"/>
            <a:ext cx="7405603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23900" indent="-723900" algn="l">
              <a:lnSpc>
                <a:spcPct val="150000"/>
              </a:lnSpc>
            </a:pP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二、给父母讲一讲《田忌赛马》的故事，说出你明白的道理。  </a:t>
            </a:r>
          </a:p>
        </p:txBody>
      </p:sp>
      <p:pic>
        <p:nvPicPr>
          <p:cNvPr id="3074" name="图片 3073" descr="《田忌赛马》插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211710"/>
            <a:ext cx="3312368" cy="2508509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8096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0822" y="1419803"/>
            <a:ext cx="7314806" cy="1107988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smtClean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五</a:t>
            </a:r>
            <a:r>
              <a:rPr kumimoji="1" lang="en-US" altLang="zh-CN" sz="6600" b="1" smtClean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E</a:t>
            </a:r>
            <a:r>
              <a:rPr kumimoji="1" lang="zh-CN" altLang="en-US" sz="6600" b="1" dirty="0" smtClean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课堂  </a:t>
            </a:r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1068" y="816881"/>
            <a:ext cx="6120680" cy="3711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     </a:t>
            </a:r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4325D9"/>
                </a:solidFill>
                <a:ea typeface="楷体" panose="02010609060101010101" pitchFamily="49" charset="-122"/>
                <a:sym typeface="+mn-ea"/>
              </a:rPr>
              <a:t>齐</a:t>
            </a:r>
            <a:r>
              <a:rPr lang="zh-CN" altLang="en-US" sz="2400" b="1" dirty="0">
                <a:solidFill>
                  <a:srgbClr val="4325D9"/>
                </a:solidFill>
                <a:ea typeface="楷体" panose="02010609060101010101" pitchFamily="49" charset="-122"/>
                <a:sym typeface="+mn-ea"/>
              </a:rPr>
              <a:t>威王</a:t>
            </a:r>
            <a:r>
              <a:rPr lang="zh-CN" altLang="en-US" sz="2400" b="1" dirty="0">
                <a:ea typeface="楷体" panose="02010609060101010101" pitchFamily="49" charset="-122"/>
                <a:sym typeface="+mn-ea"/>
              </a:rPr>
              <a:t>（公元前378年―公元前320年），妫姓，田氏，名因齐，齐桓公（与春秋五霸之首的齐桓公非同一人）田午之子，战国时期齐国国君，公元前356年―公元前320年在位。威王初即位，日事酒色，不理政事。以致韩、魏、鲁、赵等国都来入侵，出现了“诸侯并伐，国人不治”的局面。但他虚心纳谏，立即振作起来。</a:t>
            </a:r>
          </a:p>
        </p:txBody>
      </p:sp>
      <p:pic>
        <p:nvPicPr>
          <p:cNvPr id="717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02598"/>
            <a:ext cx="1983740" cy="2621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701505" y="113891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6F7597D8-AB42-7042-AFB7-FCDFDE72FA70}"/>
              </a:ext>
            </a:extLst>
          </p:cNvPr>
          <p:cNvSpPr/>
          <p:nvPr/>
        </p:nvSpPr>
        <p:spPr>
          <a:xfrm>
            <a:off x="721874" y="1212981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2123728" y="1612885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出谋划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策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23158" y="161222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荐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9450" y="161222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引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81437" y="1210315"/>
            <a:ext cx="7503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cè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43506" y="1131590"/>
            <a:ext cx="92869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jiàn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6F7597D8-AB42-7042-AFB7-FCDFDE72FA70}"/>
              </a:ext>
            </a:extLst>
          </p:cNvPr>
          <p:cNvSpPr/>
          <p:nvPr/>
        </p:nvSpPr>
        <p:spPr>
          <a:xfrm>
            <a:off x="1697034" y="1212981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1" name="组合 7"/>
          <p:cNvGrpSpPr/>
          <p:nvPr/>
        </p:nvGrpSpPr>
        <p:grpSpPr>
          <a:xfrm>
            <a:off x="6551736" y="3387917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" name="组合 7"/>
          <p:cNvGrpSpPr/>
          <p:nvPr/>
        </p:nvGrpSpPr>
        <p:grpSpPr>
          <a:xfrm>
            <a:off x="4816173" y="3387917"/>
            <a:ext cx="1029163" cy="108565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" name="组合 7"/>
          <p:cNvGrpSpPr/>
          <p:nvPr/>
        </p:nvGrpSpPr>
        <p:grpSpPr>
          <a:xfrm>
            <a:off x="3109032" y="3387917"/>
            <a:ext cx="1029163" cy="1085656"/>
            <a:chOff x="2437" y="2032"/>
            <a:chExt cx="1244" cy="1264"/>
          </a:xfrm>
        </p:grpSpPr>
        <p:sp>
          <p:nvSpPr>
            <p:cNvPr id="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1423289" y="3387917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3" name="文本框 64"/>
          <p:cNvSpPr txBox="1"/>
          <p:nvPr/>
        </p:nvSpPr>
        <p:spPr>
          <a:xfrm>
            <a:off x="3109032" y="338866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4900809" y="338866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6551736" y="338866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1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395536" y="2344538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584047" y="2408213"/>
            <a:ext cx="335134" cy="472337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1432527" y="2414529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15905" y="2414529"/>
            <a:ext cx="36000" cy="32400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479068" y="2816413"/>
            <a:ext cx="7174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yíng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quán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è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jiàn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800" b="1" dirty="0"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1423289" y="338866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1423" y="2563829"/>
            <a:ext cx="2312282" cy="684803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1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56" grpId="0"/>
      <p:bldP spid="56" grpId="1"/>
      <p:bldP spid="62" grpId="0"/>
      <p:bldP spid="62" grpId="1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28316" y="1357502"/>
            <a:ext cx="4104456" cy="926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比一比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4400" dirty="0" smtClean="0">
                <a:latin typeface="黑体" panose="02010609060101010101" charset="-122"/>
                <a:ea typeface="黑体" panose="02010609060101010101" charset="-122"/>
              </a:rPr>
              <a:t>策</a:t>
            </a:r>
            <a:r>
              <a:rPr lang="en-US" altLang="zh-CN" sz="4400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400" dirty="0" smtClean="0">
                <a:latin typeface="黑体" panose="02010609060101010101" charset="-122"/>
                <a:ea typeface="黑体" panose="02010609060101010101" charset="-122"/>
              </a:rPr>
              <a:t>枣</a:t>
            </a:r>
            <a:endParaRPr lang="en-US" altLang="zh-CN" sz="44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11151" y="2840484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字谜识字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3661" y="2950108"/>
            <a:ext cx="187274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存长了草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8931" y="2748865"/>
            <a:ext cx="86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60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/>
          <p:cNvSpPr/>
          <p:nvPr/>
        </p:nvSpPr>
        <p:spPr>
          <a:xfrm>
            <a:off x="1165766" y="1151508"/>
            <a:ext cx="10172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yíng</a:t>
            </a:r>
            <a:endParaRPr lang="en-US" altLang="zh-CN" sz="28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1093758" y="1702118"/>
            <a:ext cx="1029163" cy="1085656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1165766" y="169363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7864" y="2355726"/>
            <a:ext cx="2808312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4325D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口诀：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亡字头，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口在中，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月贝凡，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三只脚。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8" name="线形标注 2 47"/>
          <p:cNvSpPr/>
          <p:nvPr/>
        </p:nvSpPr>
        <p:spPr>
          <a:xfrm>
            <a:off x="3833208" y="1151508"/>
            <a:ext cx="3024336" cy="808304"/>
          </a:xfrm>
          <a:prstGeom prst="borderCallout2">
            <a:avLst>
              <a:gd name="adj1" fmla="val 50978"/>
              <a:gd name="adj2" fmla="val 153"/>
              <a:gd name="adj3" fmla="val 52681"/>
              <a:gd name="adj4" fmla="val -12153"/>
              <a:gd name="adj5" fmla="val 149028"/>
              <a:gd name="adj6" fmla="val -62729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月贝凡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599892" y="338485"/>
            <a:ext cx="1944216" cy="577081"/>
            <a:chOff x="3635896" y="554509"/>
            <a:chExt cx="1944216" cy="577081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798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43615" y="2485613"/>
            <a:ext cx="3441989" cy="2605599"/>
            <a:chOff x="10476656" y="-4197002"/>
            <a:chExt cx="3786188" cy="3152775"/>
          </a:xfrm>
        </p:grpSpPr>
        <p:pic>
          <p:nvPicPr>
            <p:cNvPr id="85" name="Picture 4" descr="https://icweiliimg1.pstatp.com/weili/bl/265438067120406530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b="67644"/>
            <a:stretch/>
          </p:blipFill>
          <p:spPr bwMode="auto">
            <a:xfrm>
              <a:off x="10476656" y="-4197002"/>
              <a:ext cx="3786188" cy="3152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矩形 20"/>
            <p:cNvSpPr/>
            <p:nvPr/>
          </p:nvSpPr>
          <p:spPr>
            <a:xfrm>
              <a:off x="11458605" y="-3064714"/>
              <a:ext cx="2217846" cy="8881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ln>
                    <a:solidFill>
                      <a:schemeClr val="bg1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摩拳擦掌</a:t>
              </a:r>
              <a:endParaRPr lang="zh-CN" altLang="en-US" sz="3600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524799" y="651179"/>
            <a:ext cx="223651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奔跑的小马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03848" y="483518"/>
            <a:ext cx="456833" cy="456366"/>
            <a:chOff x="631825" y="5181600"/>
            <a:chExt cx="1554163" cy="1552575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3" y="411629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28183" y="2077589"/>
            <a:ext cx="3441989" cy="2781405"/>
            <a:chOff x="11228932" y="1892499"/>
            <a:chExt cx="3786188" cy="3365500"/>
          </a:xfrm>
        </p:grpSpPr>
        <p:pic>
          <p:nvPicPr>
            <p:cNvPr id="3076" name="Picture 4" descr="https://icweiliimg1.pstatp.com/weili/bl/265438067120406530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2441" b="33021"/>
            <a:stretch/>
          </p:blipFill>
          <p:spPr bwMode="auto">
            <a:xfrm>
              <a:off x="11228932" y="1892499"/>
              <a:ext cx="3786188" cy="3365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5" name="矩形 20"/>
            <p:cNvSpPr/>
            <p:nvPr/>
          </p:nvSpPr>
          <p:spPr>
            <a:xfrm>
              <a:off x="12242812" y="3390368"/>
              <a:ext cx="2217846" cy="8881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出谋划策</a:t>
              </a:r>
              <a:endParaRPr lang="zh-CN" altLang="en-US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8184" y="2244475"/>
            <a:ext cx="3441989" cy="2669505"/>
            <a:chOff x="11008814" y="4065598"/>
            <a:chExt cx="3786188" cy="3230102"/>
          </a:xfrm>
        </p:grpSpPr>
        <p:pic>
          <p:nvPicPr>
            <p:cNvPr id="86" name="Picture 4" descr="https://icweiliimg1.pstatp.com/weili/bl/265438067120406530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6850"/>
            <a:stretch/>
          </p:blipFill>
          <p:spPr bwMode="auto">
            <a:xfrm>
              <a:off x="11008814" y="4065598"/>
              <a:ext cx="3786188" cy="3230102"/>
            </a:xfrm>
            <a:prstGeom prst="rect">
              <a:avLst/>
            </a:prstGeom>
            <a:noFill/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矩形 20"/>
            <p:cNvSpPr/>
            <p:nvPr/>
          </p:nvSpPr>
          <p:spPr>
            <a:xfrm>
              <a:off x="12508180" y="5501803"/>
              <a:ext cx="1307288" cy="781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引荐</a:t>
              </a:r>
              <a:endParaRPr lang="zh-CN" altLang="en-US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23412" y="2225425"/>
            <a:ext cx="3441989" cy="2865373"/>
            <a:chOff x="8300727" y="7208841"/>
            <a:chExt cx="3786188" cy="3467101"/>
          </a:xfrm>
        </p:grpSpPr>
        <p:pic>
          <p:nvPicPr>
            <p:cNvPr id="71" name="Picture 4" descr="https://icweiliimg1.pstatp.com/weili/bl/265438067120406530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54" r="50000" b="31964"/>
            <a:stretch/>
          </p:blipFill>
          <p:spPr bwMode="auto">
            <a:xfrm>
              <a:off x="8300727" y="7208841"/>
              <a:ext cx="3786188" cy="3467101"/>
            </a:xfrm>
            <a:prstGeom prst="rect">
              <a:avLst/>
            </a:prstGeom>
            <a:noFill/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矩形 20"/>
            <p:cNvSpPr/>
            <p:nvPr/>
          </p:nvSpPr>
          <p:spPr>
            <a:xfrm>
              <a:off x="9033525" y="8623792"/>
              <a:ext cx="2297055" cy="8881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胸有成竹</a:t>
              </a:r>
              <a:endParaRPr lang="zh-CN" altLang="en-US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3413" y="2485611"/>
            <a:ext cx="3441989" cy="2605599"/>
            <a:chOff x="10700164" y="-468588"/>
            <a:chExt cx="3786188" cy="3152775"/>
          </a:xfrm>
        </p:grpSpPr>
        <p:pic>
          <p:nvPicPr>
            <p:cNvPr id="69" name="Picture 4" descr="https://icweiliimg1.pstatp.com/weili/bl/265438067120406530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67644"/>
            <a:stretch/>
          </p:blipFill>
          <p:spPr bwMode="auto">
            <a:xfrm>
              <a:off x="10700164" y="-468588"/>
              <a:ext cx="3786188" cy="3152775"/>
            </a:xfrm>
            <a:prstGeom prst="rect">
              <a:avLst/>
            </a:prstGeom>
            <a:noFill/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20"/>
            <p:cNvSpPr/>
            <p:nvPr/>
          </p:nvSpPr>
          <p:spPr>
            <a:xfrm>
              <a:off x="12081060" y="626108"/>
              <a:ext cx="1421718" cy="781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赏识</a:t>
              </a:r>
              <a:endParaRPr lang="zh-CN" altLang="en-US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7671E-6 L -0.67639 0.013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19" y="6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7671E-6 L -0.53455 0.013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36" y="6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7671E-6 L -0.67639 -0.000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1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7671E-6 L -0.6684 0.013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20" y="6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17671E-6 L -0.25 4.1767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Microsoft Office PowerPoint</Application>
  <PresentationFormat>全屏显示(16:9)</PresentationFormat>
  <Paragraphs>204</Paragraphs>
  <Slides>43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《七彩课堂》课件模板（新）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297</cp:revision>
  <dcterms:created xsi:type="dcterms:W3CDTF">2017-03-17T02:28:00Z</dcterms:created>
  <dcterms:modified xsi:type="dcterms:W3CDTF">2019-12-13T03:50:10Z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